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EBEFF7"/>
    <a:srgbClr val="82225E"/>
    <a:srgbClr val="C2C5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FEC2C-80E3-4642-A225-B3ED2208FBB2}" v="9" dt="2020-10-28T16:13:37.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p:restoredTop sz="94628"/>
  </p:normalViewPr>
  <p:slideViewPr>
    <p:cSldViewPr snapToGrid="0" snapToObjects="1">
      <p:cViewPr varScale="1">
        <p:scale>
          <a:sx n="107" d="100"/>
          <a:sy n="107" d="100"/>
        </p:scale>
        <p:origin x="3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userId="84f081b9-fb5a-4b86-852f-53456882cf26" providerId="ADAL" clId="{7A0FEC2C-80E3-4642-A225-B3ED2208FBB2}"/>
    <pc:docChg chg="undo custSel addSld delSld modSld">
      <pc:chgData name="Michael" userId="84f081b9-fb5a-4b86-852f-53456882cf26" providerId="ADAL" clId="{7A0FEC2C-80E3-4642-A225-B3ED2208FBB2}" dt="2020-10-28T16:15:46.911" v="1105" actId="14100"/>
      <pc:docMkLst>
        <pc:docMk/>
      </pc:docMkLst>
      <pc:sldChg chg="modSp mod">
        <pc:chgData name="Michael" userId="84f081b9-fb5a-4b86-852f-53456882cf26" providerId="ADAL" clId="{7A0FEC2C-80E3-4642-A225-B3ED2208FBB2}" dt="2020-10-28T16:09:27.185" v="981" actId="1076"/>
        <pc:sldMkLst>
          <pc:docMk/>
          <pc:sldMk cId="3450740539" sldId="257"/>
        </pc:sldMkLst>
        <pc:spChg chg="mod">
          <ac:chgData name="Michael" userId="84f081b9-fb5a-4b86-852f-53456882cf26" providerId="ADAL" clId="{7A0FEC2C-80E3-4642-A225-B3ED2208FBB2}" dt="2020-10-28T16:09:27.185" v="981" actId="1076"/>
          <ac:spMkLst>
            <pc:docMk/>
            <pc:sldMk cId="3450740539" sldId="257"/>
            <ac:spMk id="2" creationId="{FABFF5FC-86FC-3343-B644-A54D2C0A4F5E}"/>
          </ac:spMkLst>
        </pc:spChg>
        <pc:picChg chg="mod">
          <ac:chgData name="Michael" userId="84f081b9-fb5a-4b86-852f-53456882cf26" providerId="ADAL" clId="{7A0FEC2C-80E3-4642-A225-B3ED2208FBB2}" dt="2020-10-28T16:08:53.457" v="976" actId="14100"/>
          <ac:picMkLst>
            <pc:docMk/>
            <pc:sldMk cId="3450740539" sldId="257"/>
            <ac:picMk id="4" creationId="{1C46B3D1-BFD0-41BE-807C-186F09BA51F8}"/>
          </ac:picMkLst>
        </pc:picChg>
      </pc:sldChg>
      <pc:sldChg chg="modSp mod">
        <pc:chgData name="Michael" userId="84f081b9-fb5a-4b86-852f-53456882cf26" providerId="ADAL" clId="{7A0FEC2C-80E3-4642-A225-B3ED2208FBB2}" dt="2020-10-28T16:10:58.414" v="1042" actId="20577"/>
        <pc:sldMkLst>
          <pc:docMk/>
          <pc:sldMk cId="494480689" sldId="258"/>
        </pc:sldMkLst>
        <pc:spChg chg="mod">
          <ac:chgData name="Michael" userId="84f081b9-fb5a-4b86-852f-53456882cf26" providerId="ADAL" clId="{7A0FEC2C-80E3-4642-A225-B3ED2208FBB2}" dt="2020-10-28T16:10:58.414" v="1042" actId="20577"/>
          <ac:spMkLst>
            <pc:docMk/>
            <pc:sldMk cId="494480689" sldId="258"/>
            <ac:spMk id="3" creationId="{DA582E69-A692-4B41-AE41-A1CF28C8869F}"/>
          </ac:spMkLst>
        </pc:spChg>
      </pc:sldChg>
      <pc:sldChg chg="modSp mod">
        <pc:chgData name="Michael" userId="84f081b9-fb5a-4b86-852f-53456882cf26" providerId="ADAL" clId="{7A0FEC2C-80E3-4642-A225-B3ED2208FBB2}" dt="2020-10-28T15:28:04.527" v="567" actId="20577"/>
        <pc:sldMkLst>
          <pc:docMk/>
          <pc:sldMk cId="3231429754" sldId="259"/>
        </pc:sldMkLst>
        <pc:spChg chg="mod">
          <ac:chgData name="Michael" userId="84f081b9-fb5a-4b86-852f-53456882cf26" providerId="ADAL" clId="{7A0FEC2C-80E3-4642-A225-B3ED2208FBB2}" dt="2020-10-28T15:28:04.527" v="567" actId="20577"/>
          <ac:spMkLst>
            <pc:docMk/>
            <pc:sldMk cId="3231429754" sldId="259"/>
            <ac:spMk id="3" creationId="{22E9BFFC-2DAB-4599-B258-8B99BDC7D3A1}"/>
          </ac:spMkLst>
        </pc:spChg>
      </pc:sldChg>
      <pc:sldChg chg="modSp mod">
        <pc:chgData name="Michael" userId="84f081b9-fb5a-4b86-852f-53456882cf26" providerId="ADAL" clId="{7A0FEC2C-80E3-4642-A225-B3ED2208FBB2}" dt="2020-10-28T15:21:10.486" v="218" actId="20577"/>
        <pc:sldMkLst>
          <pc:docMk/>
          <pc:sldMk cId="570167706" sldId="261"/>
        </pc:sldMkLst>
        <pc:spChg chg="mod">
          <ac:chgData name="Michael" userId="84f081b9-fb5a-4b86-852f-53456882cf26" providerId="ADAL" clId="{7A0FEC2C-80E3-4642-A225-B3ED2208FBB2}" dt="2020-10-28T15:21:10.486" v="218" actId="20577"/>
          <ac:spMkLst>
            <pc:docMk/>
            <pc:sldMk cId="570167706" sldId="261"/>
            <ac:spMk id="3" creationId="{81696894-4C47-48C7-9884-1CF6C4AE9218}"/>
          </ac:spMkLst>
        </pc:spChg>
      </pc:sldChg>
      <pc:sldChg chg="modSp mod">
        <pc:chgData name="Michael" userId="84f081b9-fb5a-4b86-852f-53456882cf26" providerId="ADAL" clId="{7A0FEC2C-80E3-4642-A225-B3ED2208FBB2}" dt="2020-10-28T15:24:53.462" v="372" actId="20577"/>
        <pc:sldMkLst>
          <pc:docMk/>
          <pc:sldMk cId="3467675028" sldId="263"/>
        </pc:sldMkLst>
        <pc:spChg chg="mod">
          <ac:chgData name="Michael" userId="84f081b9-fb5a-4b86-852f-53456882cf26" providerId="ADAL" clId="{7A0FEC2C-80E3-4642-A225-B3ED2208FBB2}" dt="2020-10-28T15:18:03.575" v="43" actId="20577"/>
          <ac:spMkLst>
            <pc:docMk/>
            <pc:sldMk cId="3467675028" sldId="263"/>
            <ac:spMk id="2" creationId="{07FD5E04-2127-4F2F-9B14-A2BF39CEBF38}"/>
          </ac:spMkLst>
        </pc:spChg>
        <pc:spChg chg="mod">
          <ac:chgData name="Michael" userId="84f081b9-fb5a-4b86-852f-53456882cf26" providerId="ADAL" clId="{7A0FEC2C-80E3-4642-A225-B3ED2208FBB2}" dt="2020-10-28T15:24:53.462" v="372" actId="20577"/>
          <ac:spMkLst>
            <pc:docMk/>
            <pc:sldMk cId="3467675028" sldId="263"/>
            <ac:spMk id="3" creationId="{31A29537-0CE9-40A4-9107-87725A1BB8A1}"/>
          </ac:spMkLst>
        </pc:spChg>
      </pc:sldChg>
      <pc:sldChg chg="modSp new mod">
        <pc:chgData name="Michael" userId="84f081b9-fb5a-4b86-852f-53456882cf26" providerId="ADAL" clId="{7A0FEC2C-80E3-4642-A225-B3ED2208FBB2}" dt="2020-10-28T15:53:43.675" v="639" actId="14100"/>
        <pc:sldMkLst>
          <pc:docMk/>
          <pc:sldMk cId="2263755617" sldId="264"/>
        </pc:sldMkLst>
        <pc:spChg chg="mod">
          <ac:chgData name="Michael" userId="84f081b9-fb5a-4b86-852f-53456882cf26" providerId="ADAL" clId="{7A0FEC2C-80E3-4642-A225-B3ED2208FBB2}" dt="2020-10-28T15:26:25.694" v="406" actId="20577"/>
          <ac:spMkLst>
            <pc:docMk/>
            <pc:sldMk cId="2263755617" sldId="264"/>
            <ac:spMk id="2" creationId="{49AD4564-14F7-4C52-889E-5BE07AB0A0EE}"/>
          </ac:spMkLst>
        </pc:spChg>
        <pc:spChg chg="mod">
          <ac:chgData name="Michael" userId="84f081b9-fb5a-4b86-852f-53456882cf26" providerId="ADAL" clId="{7A0FEC2C-80E3-4642-A225-B3ED2208FBB2}" dt="2020-10-28T15:53:43.675" v="639" actId="14100"/>
          <ac:spMkLst>
            <pc:docMk/>
            <pc:sldMk cId="2263755617" sldId="264"/>
            <ac:spMk id="3" creationId="{E4B1FBF1-17A2-460D-8D84-D7A0B1A22ED8}"/>
          </ac:spMkLst>
        </pc:spChg>
      </pc:sldChg>
      <pc:sldChg chg="modSp new mod">
        <pc:chgData name="Michael" userId="84f081b9-fb5a-4b86-852f-53456882cf26" providerId="ADAL" clId="{7A0FEC2C-80E3-4642-A225-B3ED2208FBB2}" dt="2020-10-28T16:13:53.962" v="1099" actId="27636"/>
        <pc:sldMkLst>
          <pc:docMk/>
          <pc:sldMk cId="787898718" sldId="265"/>
        </pc:sldMkLst>
        <pc:spChg chg="mod">
          <ac:chgData name="Michael" userId="84f081b9-fb5a-4b86-852f-53456882cf26" providerId="ADAL" clId="{7A0FEC2C-80E3-4642-A225-B3ED2208FBB2}" dt="2020-10-28T16:11:16.197" v="1046" actId="20577"/>
          <ac:spMkLst>
            <pc:docMk/>
            <pc:sldMk cId="787898718" sldId="265"/>
            <ac:spMk id="2" creationId="{B4640B34-01F3-4289-911D-3E919CC21EB0}"/>
          </ac:spMkLst>
        </pc:spChg>
        <pc:spChg chg="mod">
          <ac:chgData name="Michael" userId="84f081b9-fb5a-4b86-852f-53456882cf26" providerId="ADAL" clId="{7A0FEC2C-80E3-4642-A225-B3ED2208FBB2}" dt="2020-10-28T16:13:53.962" v="1099" actId="27636"/>
          <ac:spMkLst>
            <pc:docMk/>
            <pc:sldMk cId="787898718" sldId="265"/>
            <ac:spMk id="3" creationId="{1E14FC51-391E-4700-81A0-D8907872FB69}"/>
          </ac:spMkLst>
        </pc:spChg>
      </pc:sldChg>
      <pc:sldChg chg="modSp new mod">
        <pc:chgData name="Michael" userId="84f081b9-fb5a-4b86-852f-53456882cf26" providerId="ADAL" clId="{7A0FEC2C-80E3-4642-A225-B3ED2208FBB2}" dt="2020-10-28T16:15:46.911" v="1105" actId="14100"/>
        <pc:sldMkLst>
          <pc:docMk/>
          <pc:sldMk cId="1867650770" sldId="266"/>
        </pc:sldMkLst>
        <pc:spChg chg="mod">
          <ac:chgData name="Michael" userId="84f081b9-fb5a-4b86-852f-53456882cf26" providerId="ADAL" clId="{7A0FEC2C-80E3-4642-A225-B3ED2208FBB2}" dt="2020-10-28T15:58:29.194" v="832" actId="20577"/>
          <ac:spMkLst>
            <pc:docMk/>
            <pc:sldMk cId="1867650770" sldId="266"/>
            <ac:spMk id="2" creationId="{5B80E9DC-0490-4ABF-9B2A-6F49F866166D}"/>
          </ac:spMkLst>
        </pc:spChg>
        <pc:spChg chg="mod">
          <ac:chgData name="Michael" userId="84f081b9-fb5a-4b86-852f-53456882cf26" providerId="ADAL" clId="{7A0FEC2C-80E3-4642-A225-B3ED2208FBB2}" dt="2020-10-28T16:15:46.911" v="1105" actId="14100"/>
          <ac:spMkLst>
            <pc:docMk/>
            <pc:sldMk cId="1867650770" sldId="266"/>
            <ac:spMk id="3" creationId="{E42266CB-B32B-4E81-B09A-202A43A0F850}"/>
          </ac:spMkLst>
        </pc:spChg>
      </pc:sldChg>
      <pc:sldChg chg="modSp new del mod">
        <pc:chgData name="Michael" userId="84f081b9-fb5a-4b86-852f-53456882cf26" providerId="ADAL" clId="{7A0FEC2C-80E3-4642-A225-B3ED2208FBB2}" dt="2020-10-28T16:08:34.567" v="975" actId="2696"/>
        <pc:sldMkLst>
          <pc:docMk/>
          <pc:sldMk cId="2338551529" sldId="267"/>
        </pc:sldMkLst>
        <pc:spChg chg="mod">
          <ac:chgData name="Michael" userId="84f081b9-fb5a-4b86-852f-53456882cf26" providerId="ADAL" clId="{7A0FEC2C-80E3-4642-A225-B3ED2208FBB2}" dt="2020-10-28T16:04:59.721" v="904" actId="14100"/>
          <ac:spMkLst>
            <pc:docMk/>
            <pc:sldMk cId="2338551529" sldId="267"/>
            <ac:spMk id="2" creationId="{BF6B85C8-0937-44F2-9017-772CD4310B9D}"/>
          </ac:spMkLst>
        </pc:spChg>
        <pc:spChg chg="mod">
          <ac:chgData name="Michael" userId="84f081b9-fb5a-4b86-852f-53456882cf26" providerId="ADAL" clId="{7A0FEC2C-80E3-4642-A225-B3ED2208FBB2}" dt="2020-10-28T16:04:54.484" v="903" actId="27636"/>
          <ac:spMkLst>
            <pc:docMk/>
            <pc:sldMk cId="2338551529" sldId="267"/>
            <ac:spMk id="3" creationId="{6332C8B0-DE1F-417D-AE06-E3488FFA2197}"/>
          </ac:spMkLst>
        </pc:spChg>
      </pc:sldChg>
      <pc:sldChg chg="new">
        <pc:chgData name="Michael" userId="84f081b9-fb5a-4b86-852f-53456882cf26" providerId="ADAL" clId="{7A0FEC2C-80E3-4642-A225-B3ED2208FBB2}" dt="2020-10-28T16:14:32.251" v="1100" actId="680"/>
        <pc:sldMkLst>
          <pc:docMk/>
          <pc:sldMk cId="2555962209" sldId="26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234-3CB4-9547-9214-0E8DE482B806}"/>
              </a:ext>
            </a:extLst>
          </p:cNvPr>
          <p:cNvSpPr>
            <a:spLocks noGrp="1"/>
          </p:cNvSpPr>
          <p:nvPr>
            <p:ph type="ctrTitle"/>
          </p:nvPr>
        </p:nvSpPr>
        <p:spPr>
          <a:xfrm>
            <a:off x="1524000" y="1122363"/>
            <a:ext cx="9144000" cy="2387600"/>
          </a:xfrm>
        </p:spPr>
        <p:txBody>
          <a:bodyPr anchor="b">
            <a:normAutofit/>
          </a:bodyPr>
          <a:lstStyle>
            <a:lvl1pPr algn="ctr">
              <a:defRPr sz="5400" b="1" i="0">
                <a:solidFill>
                  <a:srgbClr val="00467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9A17FEB-8577-8C45-B1BB-1B3B9D4F164B}"/>
              </a:ext>
            </a:extLst>
          </p:cNvPr>
          <p:cNvSpPr>
            <a:spLocks noGrp="1"/>
          </p:cNvSpPr>
          <p:nvPr>
            <p:ph type="subTitle" idx="1"/>
          </p:nvPr>
        </p:nvSpPr>
        <p:spPr>
          <a:xfrm>
            <a:off x="1524000" y="3602038"/>
            <a:ext cx="9144000" cy="1655762"/>
          </a:xfrm>
        </p:spPr>
        <p:txBody>
          <a:bodyPr/>
          <a:lstStyle>
            <a:lvl1pPr marL="0" indent="0" algn="ctr">
              <a:buNone/>
              <a:defRPr sz="2400" b="0" i="0">
                <a:solidFill>
                  <a:srgbClr val="00467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6DB110E-A2BD-3A4D-A34D-1D4C487A7CA7}"/>
              </a:ext>
            </a:extLst>
          </p:cNvPr>
          <p:cNvSpPr>
            <a:spLocks noGrp="1"/>
          </p:cNvSpPr>
          <p:nvPr>
            <p:ph type="dt" sz="half" idx="10"/>
          </p:nvPr>
        </p:nvSpPr>
        <p:spPr>
          <a:xfrm>
            <a:off x="3352800" y="6988252"/>
            <a:ext cx="2743200" cy="365125"/>
          </a:xfrm>
          <a:prstGeom prst="rect">
            <a:avLst/>
          </a:prstGeom>
        </p:spPr>
        <p:txBody>
          <a:bodyPr/>
          <a:lstStyle>
            <a:lvl1pPr>
              <a:defRPr>
                <a:solidFill>
                  <a:srgbClr val="82225E"/>
                </a:solidFill>
              </a:defRPr>
            </a:lvl1pPr>
          </a:lstStyle>
          <a:p>
            <a:fld id="{3432D0D7-2184-2742-9744-A42A441C0862}" type="datetimeFigureOut">
              <a:rPr lang="en-US" smtClean="0"/>
              <a:pPr/>
              <a:t>10/28/2020</a:t>
            </a:fld>
            <a:endParaRPr lang="en-US" dirty="0"/>
          </a:p>
        </p:txBody>
      </p:sp>
      <p:sp>
        <p:nvSpPr>
          <p:cNvPr id="5" name="Footer Placeholder 4">
            <a:extLst>
              <a:ext uri="{FF2B5EF4-FFF2-40B4-BE49-F238E27FC236}">
                <a16:creationId xmlns:a16="http://schemas.microsoft.com/office/drawing/2014/main" id="{16370D5D-880C-6041-BE89-614163F8FF86}"/>
              </a:ext>
            </a:extLst>
          </p:cNvPr>
          <p:cNvSpPr>
            <a:spLocks noGrp="1"/>
          </p:cNvSpPr>
          <p:nvPr>
            <p:ph type="ftr" sz="quarter" idx="11"/>
          </p:nvPr>
        </p:nvSpPr>
        <p:spPr/>
        <p:txBody>
          <a:bodyPr/>
          <a:lstStyle>
            <a:lvl1pPr>
              <a:defRPr>
                <a:solidFill>
                  <a:srgbClr val="00467F"/>
                </a:solidFill>
              </a:defRPr>
            </a:lvl1pPr>
          </a:lstStyle>
          <a:p>
            <a:endParaRPr lang="en-US" dirty="0"/>
          </a:p>
        </p:txBody>
      </p:sp>
      <p:sp>
        <p:nvSpPr>
          <p:cNvPr id="6" name="Slide Number Placeholder 5">
            <a:extLst>
              <a:ext uri="{FF2B5EF4-FFF2-40B4-BE49-F238E27FC236}">
                <a16:creationId xmlns:a16="http://schemas.microsoft.com/office/drawing/2014/main" id="{CBE58BA6-62AB-1D47-A755-1A35217126EE}"/>
              </a:ext>
            </a:extLst>
          </p:cNvPr>
          <p:cNvSpPr>
            <a:spLocks noGrp="1"/>
          </p:cNvSpPr>
          <p:nvPr>
            <p:ph type="sldNum" sz="quarter" idx="12"/>
          </p:nvPr>
        </p:nvSpPr>
        <p:spPr/>
        <p:txBody>
          <a:bodyPr/>
          <a:lstStyle>
            <a:lvl1pPr>
              <a:defRPr>
                <a:solidFill>
                  <a:srgbClr val="00467F"/>
                </a:solidFill>
              </a:defRPr>
            </a:lvl1pPr>
          </a:lstStyle>
          <a:p>
            <a:fld id="{2E6A84CE-A6AC-D54E-95D3-1F5538619716}" type="slidenum">
              <a:rPr lang="en-US" smtClean="0"/>
              <a:pPr/>
              <a:t>‹#›</a:t>
            </a:fld>
            <a:endParaRPr lang="en-US" dirty="0"/>
          </a:p>
        </p:txBody>
      </p:sp>
    </p:spTree>
    <p:extLst>
      <p:ext uri="{BB962C8B-B14F-4D97-AF65-F5344CB8AC3E}">
        <p14:creationId xmlns:p14="http://schemas.microsoft.com/office/powerpoint/2010/main" val="88825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B15-A030-8B42-AE2E-83D3F03D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79C0D-4E97-C546-9215-BA0CAD39A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D70-D1EC-7A48-A480-A2458C310FEE}"/>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5" name="Footer Placeholder 4">
            <a:extLst>
              <a:ext uri="{FF2B5EF4-FFF2-40B4-BE49-F238E27FC236}">
                <a16:creationId xmlns:a16="http://schemas.microsoft.com/office/drawing/2014/main" id="{D2850D13-8A2F-DA40-9035-B11C4930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DA1E-2DF3-114C-8B42-DCE9CE57B487}"/>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263657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B809-8DF6-8E48-AC2A-0CCAC967B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D890E-558B-D445-A534-7C01B68DC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6E8231-1A04-574B-842D-3AB48EEA7023}"/>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5" name="Footer Placeholder 4">
            <a:extLst>
              <a:ext uri="{FF2B5EF4-FFF2-40B4-BE49-F238E27FC236}">
                <a16:creationId xmlns:a16="http://schemas.microsoft.com/office/drawing/2014/main" id="{DF472CB7-216C-7B46-B802-A7466D7E8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5CA03-A942-2C4F-9560-38DECEE637F2}"/>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335305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FAD9-D22C-C949-87B1-A6B293C7D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56520-EC57-FE49-A3C2-02BD8F3A76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8A53DF-4DF7-F547-B59B-8437B82A64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2AB8F-586E-F84E-95A4-EF077C03A9F5}"/>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6" name="Footer Placeholder 5">
            <a:extLst>
              <a:ext uri="{FF2B5EF4-FFF2-40B4-BE49-F238E27FC236}">
                <a16:creationId xmlns:a16="http://schemas.microsoft.com/office/drawing/2014/main" id="{676701C5-0E58-5145-8AC1-EA5BA2612F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B6AA4-5290-C240-AE93-E47F8D8A4300}"/>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1635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1243-578C-F649-96CC-B9B063DE7D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E602F-875F-F74B-AE41-4647EDBB7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C3496F-74BB-024E-AAED-F3AB1AD732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D30CA8-AC9F-0641-9487-78A73EA7E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B56BF9-8846-474C-BC35-01346B4C4A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4AFAB-FF34-9548-9C31-0A9C7A880265}"/>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8" name="Footer Placeholder 7">
            <a:extLst>
              <a:ext uri="{FF2B5EF4-FFF2-40B4-BE49-F238E27FC236}">
                <a16:creationId xmlns:a16="http://schemas.microsoft.com/office/drawing/2014/main" id="{FF9E6456-82FF-454D-94D8-99FA061C5E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73232-2CDA-9B4B-AF75-5E189CA0FA9F}"/>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245411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B2F6-5F1C-5F44-98F3-395DA1ABC5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06B0E7-EEAA-F947-A0E4-115200C369F2}"/>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4" name="Footer Placeholder 3">
            <a:extLst>
              <a:ext uri="{FF2B5EF4-FFF2-40B4-BE49-F238E27FC236}">
                <a16:creationId xmlns:a16="http://schemas.microsoft.com/office/drawing/2014/main" id="{1ADF5B1B-3A5E-8048-BFD9-BFDF8C903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D1F2B2-ACDD-794B-9491-D1340A962F96}"/>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107374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6497C-9CE7-634B-BD9E-6537E3E2DF2E}"/>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3" name="Footer Placeholder 2">
            <a:extLst>
              <a:ext uri="{FF2B5EF4-FFF2-40B4-BE49-F238E27FC236}">
                <a16:creationId xmlns:a16="http://schemas.microsoft.com/office/drawing/2014/main" id="{C009EDC9-5388-8347-A318-A598A1632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B33F3C-8A5C-DB4D-AFF0-3C798F77928E}"/>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169568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A1DB-BD2D-1C42-B5E5-1004D417E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6A43D-5149-E946-A9D6-F80A91388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3D3015-C040-AD4E-98A8-A444B5F97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FBE8D2-E794-2D4D-8EE7-3626825D1630}"/>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6" name="Footer Placeholder 5">
            <a:extLst>
              <a:ext uri="{FF2B5EF4-FFF2-40B4-BE49-F238E27FC236}">
                <a16:creationId xmlns:a16="http://schemas.microsoft.com/office/drawing/2014/main" id="{844B22CD-2CBF-2347-8DA7-AFA3BD336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B3041-848D-204A-B333-B2D1E315DD5D}"/>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302846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4967-2696-2B43-9B0F-274277F45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E2576E-6232-2E45-93B0-4D84245774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7DB981-FFA1-F34E-B53B-4AB78327E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416BCC-06C9-054B-BD26-7CEF53732387}"/>
              </a:ext>
            </a:extLst>
          </p:cNvPr>
          <p:cNvSpPr>
            <a:spLocks noGrp="1"/>
          </p:cNvSpPr>
          <p:nvPr>
            <p:ph type="dt" sz="half" idx="10"/>
          </p:nvPr>
        </p:nvSpPr>
        <p:spPr>
          <a:xfrm>
            <a:off x="3352800" y="6988252"/>
            <a:ext cx="2743200" cy="365125"/>
          </a:xfrm>
          <a:prstGeom prst="rect">
            <a:avLst/>
          </a:prstGeom>
        </p:spPr>
        <p:txBody>
          <a:bodyPr/>
          <a:lstStyle/>
          <a:p>
            <a:fld id="{3432D0D7-2184-2742-9744-A42A441C0862}" type="datetimeFigureOut">
              <a:rPr lang="en-US" smtClean="0"/>
              <a:t>10/28/2020</a:t>
            </a:fld>
            <a:endParaRPr lang="en-US"/>
          </a:p>
        </p:txBody>
      </p:sp>
      <p:sp>
        <p:nvSpPr>
          <p:cNvPr id="6" name="Footer Placeholder 5">
            <a:extLst>
              <a:ext uri="{FF2B5EF4-FFF2-40B4-BE49-F238E27FC236}">
                <a16:creationId xmlns:a16="http://schemas.microsoft.com/office/drawing/2014/main" id="{D7FAD6C2-6174-8E49-A834-30911DDEF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E48F6-7069-7742-AE37-0B3C90945EF4}"/>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125996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5BAB7-A69A-974E-A9EB-29B36FB51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3F014F-B7B5-0949-A2F6-1D4A79581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2A0CD57-540F-DB44-979F-C30B68385F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EBEFF7"/>
                </a:solidFill>
              </a:defRPr>
            </a:lvl1pPr>
          </a:lstStyle>
          <a:p>
            <a:endParaRPr lang="en-US" dirty="0"/>
          </a:p>
        </p:txBody>
      </p:sp>
      <p:sp>
        <p:nvSpPr>
          <p:cNvPr id="6" name="Slide Number Placeholder 5">
            <a:extLst>
              <a:ext uri="{FF2B5EF4-FFF2-40B4-BE49-F238E27FC236}">
                <a16:creationId xmlns:a16="http://schemas.microsoft.com/office/drawing/2014/main" id="{208B2B49-71C9-D34E-88AA-DD3B85ED6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EBEFF7"/>
                </a:solidFill>
              </a:defRPr>
            </a:lvl1pPr>
          </a:lstStyle>
          <a:p>
            <a:fld id="{3432D0D7-2184-2742-9744-A42A441C0862}" type="datetimeFigureOut">
              <a:rPr lang="en-US" smtClean="0"/>
              <a:pPr/>
              <a:t>10/28/2020</a:t>
            </a:fld>
            <a:r>
              <a:rPr lang="en-US" dirty="0"/>
              <a:t>     •     </a:t>
            </a:r>
            <a:fld id="{2E6A84CE-A6AC-D54E-95D3-1F5538619716}" type="slidenum">
              <a:rPr lang="en-US" smtClean="0"/>
              <a:pPr/>
              <a:t>‹#›</a:t>
            </a:fld>
            <a:endParaRPr lang="en-US" dirty="0"/>
          </a:p>
        </p:txBody>
      </p:sp>
    </p:spTree>
    <p:extLst>
      <p:ext uri="{BB962C8B-B14F-4D97-AF65-F5344CB8AC3E}">
        <p14:creationId xmlns:p14="http://schemas.microsoft.com/office/powerpoint/2010/main" val="65447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000" b="1" i="0" kern="1200">
          <a:solidFill>
            <a:srgbClr val="00467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7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cc.gov/consumers/guides/universal-service-program-schools-and-libraries-e-rate" TargetMode="External"/><Relationship Id="rId2" Type="http://schemas.openxmlformats.org/officeDocument/2006/relationships/hyperlink" Target="https://erate.fi.ncsu.edu/" TargetMode="External"/><Relationship Id="rId1" Type="http://schemas.openxmlformats.org/officeDocument/2006/relationships/slideLayout" Target="../slideLayouts/slideLayout2.xml"/><Relationship Id="rId6" Type="http://schemas.openxmlformats.org/officeDocument/2006/relationships/hyperlink" Target="mailto:Rebecca.Martin@dpi.nc.gov" TargetMode="External"/><Relationship Id="rId5" Type="http://schemas.openxmlformats.org/officeDocument/2006/relationships/hyperlink" Target="mailto:Roxie.Miller@dpi.nc.gov" TargetMode="External"/><Relationship Id="rId4" Type="http://schemas.openxmlformats.org/officeDocument/2006/relationships/hyperlink" Target="https://legislative.ncpublicschools.gov/legislative-reports/schoolconnectivityinitiative20200115.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cgov.webex.com/mw3300/mywebex/default.do?service=7&amp;nomenu=true&amp;main_url=%2Ftc3300%2Ftrainingcenter%2FLoading.do%3Fsiteurl%3Dncgov%26UID%3D-99999999%26RT%3DMiMxMQ%253D%253D%26siteurl%3Dncgov%26apiname%3Dj.php%26MTID%3Dt86125d154c4f79ec790989ad363d960f%26FM%3D1%26rnd%3D7018370802%26servicename%3DTC%26ED%3D1131972197%26needFilter%3Dfalse&amp;siteurl=ncgov" TargetMode="External"/><Relationship Id="rId2" Type="http://schemas.openxmlformats.org/officeDocument/2006/relationships/hyperlink" Target="https://erate.fi.ncsu.edu/trainings-and-outreach/upcoming-trainings/" TargetMode="External"/><Relationship Id="rId1" Type="http://schemas.openxmlformats.org/officeDocument/2006/relationships/slideLayout" Target="../slideLayouts/slideLayout2.xml"/><Relationship Id="rId4" Type="http://schemas.openxmlformats.org/officeDocument/2006/relationships/hyperlink" Target="https://ncgov.webex.com/mw3300/mywebex/default.do?service=7&amp;nomenu=true&amp;main_url=%2Ftc3300%2Ftrainingcenter%2FLoading.do%3Fsiteurl%3Dncgov%26UID%3D-99999999%26RT%3DMiMxMQ%253D%253D%26siteurl%3Dncgov%26apiname%3Dj.php%26MTID%3Dt28d7f22e6aa9cf6e0c8417eaf1989f44%26FM%3D1%26rnd%3D6299178932%26servicename%3DTC%26ED%3D1134370132%26needFilter%3Dfalse&amp;siteurl=n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8340-FDEB-3847-A919-A01A72D35E71}"/>
              </a:ext>
            </a:extLst>
          </p:cNvPr>
          <p:cNvSpPr>
            <a:spLocks noGrp="1"/>
          </p:cNvSpPr>
          <p:nvPr>
            <p:ph type="ctrTitle"/>
          </p:nvPr>
        </p:nvSpPr>
        <p:spPr/>
        <p:txBody>
          <a:bodyPr/>
          <a:lstStyle/>
          <a:p>
            <a:r>
              <a:rPr lang="en-US" dirty="0"/>
              <a:t>School Connectivity Initiative</a:t>
            </a:r>
          </a:p>
        </p:txBody>
      </p:sp>
      <p:sp>
        <p:nvSpPr>
          <p:cNvPr id="3" name="Subtitle 2">
            <a:extLst>
              <a:ext uri="{FF2B5EF4-FFF2-40B4-BE49-F238E27FC236}">
                <a16:creationId xmlns:a16="http://schemas.microsoft.com/office/drawing/2014/main" id="{0441AEAB-F51B-AE4C-96A7-9B44659CE9E5}"/>
              </a:ext>
            </a:extLst>
          </p:cNvPr>
          <p:cNvSpPr>
            <a:spLocks noGrp="1"/>
          </p:cNvSpPr>
          <p:nvPr>
            <p:ph type="subTitle" idx="1"/>
          </p:nvPr>
        </p:nvSpPr>
        <p:spPr/>
        <p:txBody>
          <a:bodyPr/>
          <a:lstStyle/>
          <a:p>
            <a:r>
              <a:rPr lang="en-US" dirty="0"/>
              <a:t>Connectivity/E-rate/Cybersecurity</a:t>
            </a:r>
          </a:p>
          <a:p>
            <a:r>
              <a:rPr lang="en-US" dirty="0"/>
              <a:t>Michael Ramsey</a:t>
            </a:r>
          </a:p>
          <a:p>
            <a:r>
              <a:rPr lang="en-US" dirty="0"/>
              <a:t>Michael.Ramsey@dpi.nc.gov</a:t>
            </a:r>
          </a:p>
        </p:txBody>
      </p:sp>
    </p:spTree>
    <p:extLst>
      <p:ext uri="{BB962C8B-B14F-4D97-AF65-F5344CB8AC3E}">
        <p14:creationId xmlns:p14="http://schemas.microsoft.com/office/powerpoint/2010/main" val="62088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0B34-01F3-4289-911D-3E919CC21EB0}"/>
              </a:ext>
            </a:extLst>
          </p:cNvPr>
          <p:cNvSpPr>
            <a:spLocks noGrp="1"/>
          </p:cNvSpPr>
          <p:nvPr>
            <p:ph type="title"/>
          </p:nvPr>
        </p:nvSpPr>
        <p:spPr/>
        <p:txBody>
          <a:bodyPr/>
          <a:lstStyle/>
          <a:p>
            <a:r>
              <a:rPr lang="en-US" dirty="0"/>
              <a:t>SCI E-rate Links</a:t>
            </a:r>
          </a:p>
        </p:txBody>
      </p:sp>
      <p:sp>
        <p:nvSpPr>
          <p:cNvPr id="3" name="Content Placeholder 2">
            <a:extLst>
              <a:ext uri="{FF2B5EF4-FFF2-40B4-BE49-F238E27FC236}">
                <a16:creationId xmlns:a16="http://schemas.microsoft.com/office/drawing/2014/main" id="{1E14FC51-391E-4700-81A0-D8907872FB69}"/>
              </a:ext>
            </a:extLst>
          </p:cNvPr>
          <p:cNvSpPr>
            <a:spLocks noGrp="1"/>
          </p:cNvSpPr>
          <p:nvPr>
            <p:ph idx="1"/>
          </p:nvPr>
        </p:nvSpPr>
        <p:spPr>
          <a:xfrm>
            <a:off x="838200" y="1538754"/>
            <a:ext cx="10842812" cy="4351338"/>
          </a:xfrm>
        </p:spPr>
        <p:txBody>
          <a:bodyPr>
            <a:normAutofit fontScale="85000" lnSpcReduction="10000"/>
          </a:bodyPr>
          <a:lstStyle/>
          <a:p>
            <a:pPr>
              <a:lnSpc>
                <a:spcPct val="110000"/>
              </a:lnSpc>
              <a:spcAft>
                <a:spcPts val="1200"/>
              </a:spcAft>
            </a:pPr>
            <a:r>
              <a:rPr lang="en-US" dirty="0"/>
              <a:t>NC E-rate: </a:t>
            </a:r>
            <a:r>
              <a:rPr lang="en-US" dirty="0">
                <a:hlinkClick r:id="rId2"/>
              </a:rPr>
              <a:t>https://erate.fi.ncsu.edu/</a:t>
            </a:r>
            <a:endParaRPr lang="en-US" dirty="0"/>
          </a:p>
          <a:p>
            <a:pPr>
              <a:lnSpc>
                <a:spcPct val="110000"/>
              </a:lnSpc>
              <a:spcAft>
                <a:spcPts val="1200"/>
              </a:spcAft>
            </a:pPr>
            <a:r>
              <a:rPr lang="en-US" dirty="0"/>
              <a:t>USAC: </a:t>
            </a:r>
            <a:r>
              <a:rPr lang="en-US" dirty="0">
                <a:hlinkClick r:id="rId3"/>
              </a:rPr>
              <a:t>https://www.fcc.gov/consumers/guides/universal-service-program-schools-and-libraries-e-rate</a:t>
            </a:r>
            <a:endParaRPr lang="en-US" dirty="0"/>
          </a:p>
          <a:p>
            <a:pPr>
              <a:lnSpc>
                <a:spcPct val="110000"/>
              </a:lnSpc>
              <a:spcAft>
                <a:spcPts val="1200"/>
              </a:spcAft>
            </a:pPr>
            <a:r>
              <a:rPr lang="en-US" dirty="0"/>
              <a:t>2020 SCI Report to General Assembly: </a:t>
            </a:r>
            <a:r>
              <a:rPr lang="en-US" sz="2200" dirty="0">
                <a:hlinkClick r:id="rId4"/>
              </a:rPr>
              <a:t>https://legislative.ncpublicschools.gov/legislative-reports/schoolconnectivityinitiative20200115.pdf</a:t>
            </a:r>
            <a:endParaRPr lang="en-US" sz="2200" dirty="0"/>
          </a:p>
          <a:p>
            <a:endParaRPr lang="en-US" dirty="0"/>
          </a:p>
          <a:p>
            <a:pPr marL="0" indent="0">
              <a:buNone/>
            </a:pPr>
            <a:r>
              <a:rPr lang="en-US" dirty="0"/>
              <a:t>E-rate Coordinators:</a:t>
            </a:r>
          </a:p>
          <a:p>
            <a:pPr>
              <a:buFontTx/>
              <a:buChar char="-"/>
            </a:pPr>
            <a:r>
              <a:rPr lang="en-US" dirty="0">
                <a:hlinkClick r:id="rId5"/>
              </a:rPr>
              <a:t>Roxie.Miller@dpi.nc.gov</a:t>
            </a:r>
            <a:endParaRPr lang="en-US" dirty="0"/>
          </a:p>
          <a:p>
            <a:pPr>
              <a:buFontTx/>
              <a:buChar char="-"/>
            </a:pPr>
            <a:r>
              <a:rPr lang="en-US" dirty="0">
                <a:hlinkClick r:id="rId6"/>
              </a:rPr>
              <a:t>Rebecca.Martin@dpi.nc.gov</a:t>
            </a:r>
            <a:endParaRPr lang="en-US" dirty="0"/>
          </a:p>
          <a:p>
            <a:pPr marL="0" indent="0">
              <a:buNone/>
            </a:pPr>
            <a:endParaRPr lang="en-US" dirty="0"/>
          </a:p>
        </p:txBody>
      </p:sp>
    </p:spTree>
    <p:extLst>
      <p:ext uri="{BB962C8B-B14F-4D97-AF65-F5344CB8AC3E}">
        <p14:creationId xmlns:p14="http://schemas.microsoft.com/office/powerpoint/2010/main" val="78789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E9DC-0490-4ABF-9B2A-6F49F866166D}"/>
              </a:ext>
            </a:extLst>
          </p:cNvPr>
          <p:cNvSpPr>
            <a:spLocks noGrp="1"/>
          </p:cNvSpPr>
          <p:nvPr>
            <p:ph type="title"/>
          </p:nvPr>
        </p:nvSpPr>
        <p:spPr/>
        <p:txBody>
          <a:bodyPr/>
          <a:lstStyle/>
          <a:p>
            <a:r>
              <a:rPr lang="en-US" dirty="0"/>
              <a:t>SCI Cybersecurity PRC-135</a:t>
            </a:r>
          </a:p>
        </p:txBody>
      </p:sp>
      <p:sp>
        <p:nvSpPr>
          <p:cNvPr id="3" name="Content Placeholder 2">
            <a:extLst>
              <a:ext uri="{FF2B5EF4-FFF2-40B4-BE49-F238E27FC236}">
                <a16:creationId xmlns:a16="http://schemas.microsoft.com/office/drawing/2014/main" id="{E42266CB-B32B-4E81-B09A-202A43A0F850}"/>
              </a:ext>
            </a:extLst>
          </p:cNvPr>
          <p:cNvSpPr>
            <a:spLocks noGrp="1"/>
          </p:cNvSpPr>
          <p:nvPr>
            <p:ph idx="1"/>
          </p:nvPr>
        </p:nvSpPr>
        <p:spPr>
          <a:xfrm>
            <a:off x="690282" y="1362636"/>
            <a:ext cx="11044518" cy="4814328"/>
          </a:xfrm>
        </p:spPr>
        <p:txBody>
          <a:bodyPr>
            <a:noAutofit/>
          </a:bodyPr>
          <a:lstStyle/>
          <a:p>
            <a:pPr fontAlgn="base"/>
            <a:r>
              <a:rPr lang="en-US" sz="2400" b="1" i="0" dirty="0">
                <a:solidFill>
                  <a:srgbClr val="000000"/>
                </a:solidFill>
                <a:effectLst/>
                <a:latin typeface="Arial" panose="020B0604020202020204" pitchFamily="34" charset="0"/>
              </a:rPr>
              <a:t>$3,452,400 – Allocation to Public School Units </a:t>
            </a:r>
            <a:r>
              <a:rPr lang="en-US" sz="2400" b="0" i="0" dirty="0">
                <a:solidFill>
                  <a:srgbClr val="000000"/>
                </a:solidFill>
                <a:effectLst/>
                <a:latin typeface="Arial" panose="020B0604020202020204" pitchFamily="34" charset="0"/>
              </a:rPr>
              <a:t>for use on approved cybersecurity products. </a:t>
            </a:r>
          </a:p>
          <a:p>
            <a:pPr fontAlgn="base"/>
            <a:r>
              <a:rPr lang="en-US" sz="2400" b="1" dirty="0">
                <a:solidFill>
                  <a:srgbClr val="000000"/>
                </a:solidFill>
              </a:rPr>
              <a:t>$547,600 – Cybersecurity Awareness Training.</a:t>
            </a:r>
            <a:r>
              <a:rPr lang="en-US" sz="2400" dirty="0">
                <a:solidFill>
                  <a:srgbClr val="000000"/>
                </a:solidFill>
              </a:rPr>
              <a:t> Each PSU will be provided access to an Automated Security Awareness Program through KnowBe4 to provide cybersecurity awareness training to all PSU staff (186,000). </a:t>
            </a:r>
          </a:p>
          <a:p>
            <a:pPr fontAlgn="base"/>
            <a:r>
              <a:rPr lang="en-US" sz="2400" b="1" i="0" dirty="0">
                <a:solidFill>
                  <a:srgbClr val="000000"/>
                </a:solidFill>
                <a:effectLst/>
                <a:latin typeface="Arial" panose="020B0604020202020204" pitchFamily="34" charset="0"/>
              </a:rPr>
              <a:t>$500,000 - Cybersecurity Assessments</a:t>
            </a:r>
            <a:r>
              <a:rPr lang="en-US" dirty="0">
                <a:solidFill>
                  <a:srgbClr val="000000"/>
                </a:solidFill>
              </a:rPr>
              <a:t> </a:t>
            </a:r>
            <a:r>
              <a:rPr lang="en-US" sz="2400" dirty="0">
                <a:solidFill>
                  <a:srgbClr val="000000"/>
                </a:solidFill>
              </a:rPr>
              <a:t>through MCNC to a</a:t>
            </a:r>
            <a:r>
              <a:rPr lang="en-US" sz="2400" b="0" i="0" dirty="0">
                <a:solidFill>
                  <a:srgbClr val="000000"/>
                </a:solidFill>
                <a:effectLst/>
                <a:latin typeface="Arial" panose="020B0604020202020204" pitchFamily="34" charset="0"/>
              </a:rPr>
              <a:t>lign their security program with commonly accepted best practices for protecting information assets,  understand areas of relative strength and opportunities for improvement in their existing cybersecurity program, and address gaps identified and take actionable steps that can reduce cybersecurity risk and improve the organization’s overall governance strategy based on provided comments and observations. </a:t>
            </a:r>
          </a:p>
        </p:txBody>
      </p:sp>
    </p:spTree>
    <p:extLst>
      <p:ext uri="{BB962C8B-B14F-4D97-AF65-F5344CB8AC3E}">
        <p14:creationId xmlns:p14="http://schemas.microsoft.com/office/powerpoint/2010/main" val="186765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CC02-0388-4867-9838-0FD0F3551C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82611A-BB27-4FB0-8C39-0C987D2943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596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F5FC-86FC-3343-B644-A54D2C0A4F5E}"/>
              </a:ext>
            </a:extLst>
          </p:cNvPr>
          <p:cNvSpPr>
            <a:spLocks noGrp="1"/>
          </p:cNvSpPr>
          <p:nvPr>
            <p:ph type="title"/>
          </p:nvPr>
        </p:nvSpPr>
        <p:spPr>
          <a:xfrm>
            <a:off x="4789304" y="6102537"/>
            <a:ext cx="7402696" cy="755463"/>
          </a:xfrm>
        </p:spPr>
        <p:txBody>
          <a:bodyPr/>
          <a:lstStyle/>
          <a:p>
            <a:r>
              <a:rPr lang="en-US" dirty="0">
                <a:solidFill>
                  <a:schemeClr val="bg1"/>
                </a:solidFill>
              </a:rPr>
              <a:t>School Connectivity Initiative</a:t>
            </a:r>
          </a:p>
        </p:txBody>
      </p:sp>
      <p:pic>
        <p:nvPicPr>
          <p:cNvPr id="4" name="Content Placeholder 3">
            <a:extLst>
              <a:ext uri="{FF2B5EF4-FFF2-40B4-BE49-F238E27FC236}">
                <a16:creationId xmlns:a16="http://schemas.microsoft.com/office/drawing/2014/main" id="{1C46B3D1-BFD0-41BE-807C-186F09BA51F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9204" y="0"/>
            <a:ext cx="10515599" cy="6024282"/>
          </a:xfrm>
          <a:prstGeom prst="rect">
            <a:avLst/>
          </a:prstGeom>
          <a:noFill/>
          <a:ln>
            <a:noFill/>
          </a:ln>
        </p:spPr>
      </p:pic>
    </p:spTree>
    <p:extLst>
      <p:ext uri="{BB962C8B-B14F-4D97-AF65-F5344CB8AC3E}">
        <p14:creationId xmlns:p14="http://schemas.microsoft.com/office/powerpoint/2010/main" val="345074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6C30-2F57-44D6-B84E-2ADB683C8499}"/>
              </a:ext>
            </a:extLst>
          </p:cNvPr>
          <p:cNvSpPr>
            <a:spLocks noGrp="1"/>
          </p:cNvSpPr>
          <p:nvPr>
            <p:ph type="title"/>
          </p:nvPr>
        </p:nvSpPr>
        <p:spPr/>
        <p:txBody>
          <a:bodyPr/>
          <a:lstStyle/>
          <a:p>
            <a:r>
              <a:rPr lang="en-US" dirty="0"/>
              <a:t>School Connectivity</a:t>
            </a:r>
          </a:p>
        </p:txBody>
      </p:sp>
      <p:sp>
        <p:nvSpPr>
          <p:cNvPr id="3" name="Content Placeholder 2">
            <a:extLst>
              <a:ext uri="{FF2B5EF4-FFF2-40B4-BE49-F238E27FC236}">
                <a16:creationId xmlns:a16="http://schemas.microsoft.com/office/drawing/2014/main" id="{DA582E69-A692-4B41-AE41-A1CF28C8869F}"/>
              </a:ext>
            </a:extLst>
          </p:cNvPr>
          <p:cNvSpPr>
            <a:spLocks noGrp="1"/>
          </p:cNvSpPr>
          <p:nvPr>
            <p:ph idx="1"/>
          </p:nvPr>
        </p:nvSpPr>
        <p:spPr>
          <a:xfrm>
            <a:off x="838200" y="1335741"/>
            <a:ext cx="10515600" cy="4841222"/>
          </a:xfrm>
        </p:spPr>
        <p:txBody>
          <a:bodyPr>
            <a:normAutofit/>
          </a:bodyPr>
          <a:lstStyle/>
          <a:p>
            <a:r>
              <a:rPr lang="en-US" dirty="0"/>
              <a:t>SL2007-323 established SCI, directing the State Board of Education to administer the distribution of funding, contracting with entities to provide goods/services.</a:t>
            </a:r>
          </a:p>
          <a:p>
            <a:r>
              <a:rPr lang="en-US" dirty="0"/>
              <a:t>SCI staff consists of a manager, two E-rate Coordinators, and two vacant E-rate Coordinator positions. There are no technical staff.</a:t>
            </a:r>
          </a:p>
          <a:p>
            <a:r>
              <a:rPr lang="en-US" dirty="0"/>
              <a:t>SCI identifies universal K12 network technology needs to present to General Assembly for funding, establishes purchasing contracts, and distributes funds in a fiscally efficient and sustainable manner.</a:t>
            </a:r>
          </a:p>
          <a:p>
            <a:endParaRPr lang="en-US" dirty="0"/>
          </a:p>
        </p:txBody>
      </p:sp>
    </p:spTree>
    <p:extLst>
      <p:ext uri="{BB962C8B-B14F-4D97-AF65-F5344CB8AC3E}">
        <p14:creationId xmlns:p14="http://schemas.microsoft.com/office/powerpoint/2010/main" val="49448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FB64-9F57-4D16-BECA-5A02940938C4}"/>
              </a:ext>
            </a:extLst>
          </p:cNvPr>
          <p:cNvSpPr>
            <a:spLocks noGrp="1"/>
          </p:cNvSpPr>
          <p:nvPr>
            <p:ph type="title"/>
          </p:nvPr>
        </p:nvSpPr>
        <p:spPr/>
        <p:txBody>
          <a:bodyPr/>
          <a:lstStyle/>
          <a:p>
            <a:r>
              <a:rPr lang="en-US" dirty="0"/>
              <a:t>SCI Contracts – Internet Access</a:t>
            </a:r>
          </a:p>
        </p:txBody>
      </p:sp>
      <p:sp>
        <p:nvSpPr>
          <p:cNvPr id="3" name="Content Placeholder 2">
            <a:extLst>
              <a:ext uri="{FF2B5EF4-FFF2-40B4-BE49-F238E27FC236}">
                <a16:creationId xmlns:a16="http://schemas.microsoft.com/office/drawing/2014/main" id="{B34D68C1-00C1-42CA-8F92-4D5C9713B4E3}"/>
              </a:ext>
            </a:extLst>
          </p:cNvPr>
          <p:cNvSpPr>
            <a:spLocks noGrp="1"/>
          </p:cNvSpPr>
          <p:nvPr>
            <p:ph idx="1"/>
          </p:nvPr>
        </p:nvSpPr>
        <p:spPr>
          <a:xfrm>
            <a:off x="838200" y="1488558"/>
            <a:ext cx="10515600" cy="4688405"/>
          </a:xfrm>
        </p:spPr>
        <p:txBody>
          <a:bodyPr/>
          <a:lstStyle/>
          <a:p>
            <a:r>
              <a:rPr lang="en-US" dirty="0"/>
              <a:t>Internet access through North Carolina Research and Education Network (NCREN) owned/operated by MCNC</a:t>
            </a:r>
          </a:p>
          <a:p>
            <a:pPr lvl="1"/>
            <a:r>
              <a:rPr lang="en-US" dirty="0"/>
              <a:t>All 115 LEAs and 163 Charters</a:t>
            </a:r>
          </a:p>
          <a:p>
            <a:r>
              <a:rPr lang="en-US" dirty="0"/>
              <a:t>Managed Firewall Service through NCDIT/MCNC</a:t>
            </a:r>
          </a:p>
          <a:p>
            <a:pPr lvl="1"/>
            <a:r>
              <a:rPr lang="en-US" dirty="0"/>
              <a:t>88 LEAs and 130 Charters</a:t>
            </a:r>
          </a:p>
          <a:p>
            <a:r>
              <a:rPr lang="en-US" dirty="0"/>
              <a:t>Content Filtering Service through NCDIT/MCNC</a:t>
            </a:r>
          </a:p>
          <a:p>
            <a:pPr lvl="1"/>
            <a:r>
              <a:rPr lang="en-US" dirty="0"/>
              <a:t>81 LEAs and 88 Charters</a:t>
            </a:r>
          </a:p>
          <a:p>
            <a:pPr marL="0" indent="0">
              <a:buNone/>
            </a:pPr>
            <a:r>
              <a:rPr lang="en-US" dirty="0"/>
              <a:t>SCI pays the full costs of these available services.</a:t>
            </a:r>
          </a:p>
          <a:p>
            <a:pPr marL="0" indent="0">
              <a:buNone/>
            </a:pPr>
            <a:r>
              <a:rPr lang="en-US" dirty="0"/>
              <a:t>SCI files federal E-rate reimbursement for the Internet portion</a:t>
            </a:r>
          </a:p>
        </p:txBody>
      </p:sp>
    </p:spTree>
    <p:extLst>
      <p:ext uri="{BB962C8B-B14F-4D97-AF65-F5344CB8AC3E}">
        <p14:creationId xmlns:p14="http://schemas.microsoft.com/office/powerpoint/2010/main" val="183988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4854-4E5D-4603-98B3-6AA1743C700D}"/>
              </a:ext>
            </a:extLst>
          </p:cNvPr>
          <p:cNvSpPr>
            <a:spLocks noGrp="1"/>
          </p:cNvSpPr>
          <p:nvPr>
            <p:ph type="title"/>
          </p:nvPr>
        </p:nvSpPr>
        <p:spPr/>
        <p:txBody>
          <a:bodyPr/>
          <a:lstStyle/>
          <a:p>
            <a:r>
              <a:rPr lang="en-US" dirty="0"/>
              <a:t>E-rate </a:t>
            </a:r>
            <a:r>
              <a:rPr lang="en-US" sz="2400" dirty="0"/>
              <a:t>(Universal Service Program for Schools and Libraries)</a:t>
            </a:r>
          </a:p>
        </p:txBody>
      </p:sp>
      <p:sp>
        <p:nvSpPr>
          <p:cNvPr id="3" name="Content Placeholder 2">
            <a:extLst>
              <a:ext uri="{FF2B5EF4-FFF2-40B4-BE49-F238E27FC236}">
                <a16:creationId xmlns:a16="http://schemas.microsoft.com/office/drawing/2014/main" id="{81696894-4C47-48C7-9884-1CF6C4AE9218}"/>
              </a:ext>
            </a:extLst>
          </p:cNvPr>
          <p:cNvSpPr>
            <a:spLocks noGrp="1"/>
          </p:cNvSpPr>
          <p:nvPr>
            <p:ph idx="1"/>
          </p:nvPr>
        </p:nvSpPr>
        <p:spPr>
          <a:xfrm>
            <a:off x="838200" y="1690687"/>
            <a:ext cx="10515600" cy="4486275"/>
          </a:xfrm>
        </p:spPr>
        <p:txBody>
          <a:bodyPr/>
          <a:lstStyle/>
          <a:p>
            <a:r>
              <a:rPr lang="en-US" dirty="0"/>
              <a:t>Federal program to offer up to 90% discounts on eligible goods and services to deliver broadband Internet to the classroom.</a:t>
            </a:r>
          </a:p>
          <a:p>
            <a:r>
              <a:rPr lang="en-US" dirty="0"/>
              <a:t>The FCC owns the program, which is funded by the “Universal Services Fee” on every telephone bill. The FCC contracts the administration of the program to USAC.</a:t>
            </a:r>
          </a:p>
          <a:p>
            <a:r>
              <a:rPr lang="en-US" dirty="0"/>
              <a:t>Schools requesting E-rate discounts/funding must apply. Like filing income tax, its not hard if you keep your documentation organized. </a:t>
            </a:r>
          </a:p>
          <a:p>
            <a:r>
              <a:rPr lang="en-US" dirty="0"/>
              <a:t>SCI is here to help.</a:t>
            </a:r>
          </a:p>
        </p:txBody>
      </p:sp>
    </p:spTree>
    <p:extLst>
      <p:ext uri="{BB962C8B-B14F-4D97-AF65-F5344CB8AC3E}">
        <p14:creationId xmlns:p14="http://schemas.microsoft.com/office/powerpoint/2010/main" val="57016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2DA4-00FF-4228-90C3-9518C673BBF3}"/>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0368382E-79AD-407D-8E77-7802247F6399}"/>
              </a:ext>
            </a:extLst>
          </p:cNvPr>
          <p:cNvGraphicFramePr>
            <a:graphicFrameLocks noGrp="1" noChangeAspect="1"/>
          </p:cNvGraphicFramePr>
          <p:nvPr>
            <p:ph idx="1"/>
            <p:extLst>
              <p:ext uri="{D42A27DB-BD31-4B8C-83A1-F6EECF244321}">
                <p14:modId xmlns:p14="http://schemas.microsoft.com/office/powerpoint/2010/main" val="2469531718"/>
              </p:ext>
            </p:extLst>
          </p:nvPr>
        </p:nvGraphicFramePr>
        <p:xfrm>
          <a:off x="1" y="2774"/>
          <a:ext cx="12192000" cy="6855225"/>
        </p:xfrm>
        <a:graphic>
          <a:graphicData uri="http://schemas.openxmlformats.org/presentationml/2006/ole">
            <mc:AlternateContent xmlns:mc="http://schemas.openxmlformats.org/markup-compatibility/2006">
              <mc:Choice xmlns:v="urn:schemas-microsoft-com:vml" Requires="v">
                <p:oleObj spid="_x0000_s1026" name="Acrobat Document" r:id="rId3" imgW="10058400" imgH="7784640" progId="AcroExch.Document.7">
                  <p:embed/>
                </p:oleObj>
              </mc:Choice>
              <mc:Fallback>
                <p:oleObj name="Acrobat Document" r:id="rId3" imgW="10058400" imgH="7784640" progId="AcroExch.Document.7">
                  <p:embed/>
                  <p:pic>
                    <p:nvPicPr>
                      <p:cNvPr id="5" name="Content Placeholder 4">
                        <a:extLst>
                          <a:ext uri="{FF2B5EF4-FFF2-40B4-BE49-F238E27FC236}">
                            <a16:creationId xmlns:a16="http://schemas.microsoft.com/office/drawing/2014/main" id="{0368382E-79AD-407D-8E77-7802247F6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155" b="8984"/>
                      <a:stretch>
                        <a:fillRect/>
                      </a:stretch>
                    </p:blipFill>
                    <p:spPr bwMode="auto">
                      <a:xfrm>
                        <a:off x="1" y="2774"/>
                        <a:ext cx="12192000" cy="68552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3462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5E04-2127-4F2F-9B14-A2BF39CEBF38}"/>
              </a:ext>
            </a:extLst>
          </p:cNvPr>
          <p:cNvSpPr>
            <a:spLocks noGrp="1"/>
          </p:cNvSpPr>
          <p:nvPr>
            <p:ph type="title"/>
          </p:nvPr>
        </p:nvSpPr>
        <p:spPr/>
        <p:txBody>
          <a:bodyPr/>
          <a:lstStyle/>
          <a:p>
            <a:r>
              <a:rPr lang="en-US" dirty="0"/>
              <a:t>SCI – State Master Contracts for E-rate</a:t>
            </a:r>
          </a:p>
        </p:txBody>
      </p:sp>
      <p:sp>
        <p:nvSpPr>
          <p:cNvPr id="3" name="Content Placeholder 2">
            <a:extLst>
              <a:ext uri="{FF2B5EF4-FFF2-40B4-BE49-F238E27FC236}">
                <a16:creationId xmlns:a16="http://schemas.microsoft.com/office/drawing/2014/main" id="{31A29537-0CE9-40A4-9107-87725A1BB8A1}"/>
              </a:ext>
            </a:extLst>
          </p:cNvPr>
          <p:cNvSpPr>
            <a:spLocks noGrp="1"/>
          </p:cNvSpPr>
          <p:nvPr>
            <p:ph idx="1"/>
          </p:nvPr>
        </p:nvSpPr>
        <p:spPr/>
        <p:txBody>
          <a:bodyPr/>
          <a:lstStyle/>
          <a:p>
            <a:r>
              <a:rPr lang="en-US" dirty="0"/>
              <a:t>SCI has 27 master contracts for E-rate eligible goods and services.</a:t>
            </a:r>
          </a:p>
          <a:p>
            <a:r>
              <a:rPr lang="en-US" dirty="0"/>
              <a:t>No RFP required, but there is a mini-bid evaluation required.</a:t>
            </a:r>
          </a:p>
          <a:p>
            <a:r>
              <a:rPr lang="en-US" dirty="0"/>
              <a:t>If SCI contracts are used, the state will pay the non-discounted portion that remains.</a:t>
            </a:r>
          </a:p>
          <a:p>
            <a:r>
              <a:rPr lang="en-US" dirty="0"/>
              <a:t>Last year, there were 2,271 funding requests filed under SCI contracts/programs for $43M in total project cost. </a:t>
            </a:r>
          </a:p>
          <a:p>
            <a:r>
              <a:rPr lang="en-US" dirty="0"/>
              <a:t>SCI provides $11.6M</a:t>
            </a:r>
          </a:p>
          <a:p>
            <a:endParaRPr lang="en-US" dirty="0"/>
          </a:p>
          <a:p>
            <a:pPr marL="0" indent="0">
              <a:buNone/>
            </a:pPr>
            <a:endParaRPr lang="en-US" dirty="0"/>
          </a:p>
        </p:txBody>
      </p:sp>
    </p:spTree>
    <p:extLst>
      <p:ext uri="{BB962C8B-B14F-4D97-AF65-F5344CB8AC3E}">
        <p14:creationId xmlns:p14="http://schemas.microsoft.com/office/powerpoint/2010/main" val="34676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9BFFC-2DAB-4599-B258-8B99BDC7D3A1}"/>
              </a:ext>
            </a:extLst>
          </p:cNvPr>
          <p:cNvSpPr>
            <a:spLocks noGrp="1"/>
          </p:cNvSpPr>
          <p:nvPr>
            <p:ph idx="1"/>
          </p:nvPr>
        </p:nvSpPr>
        <p:spPr>
          <a:xfrm>
            <a:off x="582706" y="233082"/>
            <a:ext cx="10901082" cy="5764587"/>
          </a:xfrm>
        </p:spPr>
        <p:txBody>
          <a:bodyPr>
            <a:normAutofit/>
          </a:bodyPr>
          <a:lstStyle/>
          <a:p>
            <a:pPr marL="0" indent="0">
              <a:buNone/>
            </a:pPr>
            <a:r>
              <a:rPr lang="en-US" dirty="0"/>
              <a:t>E-rate Coordinators provide training and assistance to every PSUs through the entire three-year E-rate lifecycle of each year’s applications.</a:t>
            </a:r>
          </a:p>
          <a:p>
            <a:pPr lvl="1"/>
            <a:r>
              <a:rPr lang="en-US" dirty="0"/>
              <a:t>TRAINING - group and one-on-one to help you be comfortable</a:t>
            </a:r>
          </a:p>
          <a:p>
            <a:pPr lvl="1"/>
            <a:r>
              <a:rPr lang="en-US" dirty="0"/>
              <a:t>Establishing child-nutrition statistics to determine E-rate discount levels for each PSU.</a:t>
            </a:r>
          </a:p>
          <a:p>
            <a:pPr lvl="1"/>
            <a:r>
              <a:rPr lang="en-US" dirty="0"/>
              <a:t>Assistance with RFP development for WAN, vendor evaluation criteria, E-rate filing, review and audit assistance, and filing appeals with the FCC.</a:t>
            </a:r>
          </a:p>
          <a:p>
            <a:pPr lvl="1"/>
            <a:r>
              <a:rPr lang="en-US" dirty="0"/>
              <a:t>Ensuring multiple filing deadlines (requests, work initiation, and invoicing) are met. </a:t>
            </a:r>
          </a:p>
          <a:p>
            <a:pPr lvl="1"/>
            <a:r>
              <a:rPr lang="en-US" dirty="0"/>
              <a:t>Monitoring all E-rate funding commitment decisions and releasing DPI funds as approved, in proportion to each request.</a:t>
            </a:r>
          </a:p>
          <a:p>
            <a:pPr lvl="1"/>
            <a:r>
              <a:rPr lang="en-US" dirty="0"/>
              <a:t>Monitoring all funding utilization reports to recover allocated state funds if the project is cancelled. </a:t>
            </a:r>
          </a:p>
          <a:p>
            <a:pPr marL="457200" lvl="1" indent="0">
              <a:buNone/>
            </a:pPr>
            <a:endParaRPr lang="en-US" dirty="0"/>
          </a:p>
          <a:p>
            <a:endParaRPr lang="en-US" dirty="0"/>
          </a:p>
        </p:txBody>
      </p:sp>
    </p:spTree>
    <p:extLst>
      <p:ext uri="{BB962C8B-B14F-4D97-AF65-F5344CB8AC3E}">
        <p14:creationId xmlns:p14="http://schemas.microsoft.com/office/powerpoint/2010/main" val="323142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4564-14F7-4C52-889E-5BE07AB0A0EE}"/>
              </a:ext>
            </a:extLst>
          </p:cNvPr>
          <p:cNvSpPr>
            <a:spLocks noGrp="1"/>
          </p:cNvSpPr>
          <p:nvPr>
            <p:ph type="title"/>
          </p:nvPr>
        </p:nvSpPr>
        <p:spPr/>
        <p:txBody>
          <a:bodyPr/>
          <a:lstStyle/>
          <a:p>
            <a:r>
              <a:rPr lang="en-US" dirty="0"/>
              <a:t>School Connectivity</a:t>
            </a:r>
          </a:p>
        </p:txBody>
      </p:sp>
      <p:sp>
        <p:nvSpPr>
          <p:cNvPr id="3" name="Content Placeholder 2">
            <a:extLst>
              <a:ext uri="{FF2B5EF4-FFF2-40B4-BE49-F238E27FC236}">
                <a16:creationId xmlns:a16="http://schemas.microsoft.com/office/drawing/2014/main" id="{E4B1FBF1-17A2-460D-8D84-D7A0B1A22ED8}"/>
              </a:ext>
            </a:extLst>
          </p:cNvPr>
          <p:cNvSpPr>
            <a:spLocks noGrp="1"/>
          </p:cNvSpPr>
          <p:nvPr>
            <p:ph idx="1"/>
          </p:nvPr>
        </p:nvSpPr>
        <p:spPr>
          <a:xfrm>
            <a:off x="838200" y="1524000"/>
            <a:ext cx="10515600" cy="4652963"/>
          </a:xfrm>
        </p:spPr>
        <p:txBody>
          <a:bodyPr/>
          <a:lstStyle/>
          <a:p>
            <a:pPr marL="0" indent="0" algn="l">
              <a:buNone/>
            </a:pPr>
            <a:r>
              <a:rPr lang="en-US" b="0" i="0" dirty="0">
                <a:solidFill>
                  <a:srgbClr val="333333"/>
                </a:solidFill>
                <a:effectLst/>
                <a:latin typeface="UniversRoman"/>
              </a:rPr>
              <a:t>Upcoming Training: </a:t>
            </a:r>
            <a:r>
              <a:rPr lang="en-US" sz="2000" b="0" i="0" dirty="0">
                <a:solidFill>
                  <a:srgbClr val="333333"/>
                </a:solidFill>
                <a:effectLst/>
                <a:latin typeface="UniversRoman"/>
                <a:hlinkClick r:id="rId2"/>
              </a:rPr>
              <a:t>https://erate.fi.ncsu.edu/trainings-and-outreach/upcoming-trainings/</a:t>
            </a:r>
            <a:r>
              <a:rPr lang="en-US" sz="2000" b="0" i="0" dirty="0">
                <a:solidFill>
                  <a:srgbClr val="333333"/>
                </a:solidFill>
                <a:effectLst/>
                <a:latin typeface="UniversRoman"/>
              </a:rPr>
              <a:t> </a:t>
            </a:r>
          </a:p>
          <a:p>
            <a:pPr algn="l"/>
            <a:r>
              <a:rPr lang="en-US" b="0" i="0" dirty="0">
                <a:solidFill>
                  <a:srgbClr val="333333"/>
                </a:solidFill>
                <a:effectLst/>
                <a:latin typeface="UniversRoman"/>
              </a:rPr>
              <a:t>E-rate Training for New Applicants (less than 2 years E-rate experience</a:t>
            </a:r>
            <a:br>
              <a:rPr lang="en-US" b="0" i="0" dirty="0">
                <a:solidFill>
                  <a:srgbClr val="333333"/>
                </a:solidFill>
                <a:effectLst/>
                <a:latin typeface="UniversRoman"/>
              </a:rPr>
            </a:br>
            <a:r>
              <a:rPr lang="en-US" b="0" i="0" dirty="0">
                <a:solidFill>
                  <a:srgbClr val="333333"/>
                </a:solidFill>
                <a:effectLst/>
                <a:latin typeface="UniversRoman"/>
              </a:rPr>
              <a:t>3 One-hour sessions: November 10, 17, and 24 @ 10 AM</a:t>
            </a:r>
            <a:br>
              <a:rPr lang="en-US" b="0" i="0" dirty="0">
                <a:solidFill>
                  <a:srgbClr val="333333"/>
                </a:solidFill>
                <a:effectLst/>
                <a:latin typeface="UniversRoman"/>
              </a:rPr>
            </a:br>
            <a:r>
              <a:rPr lang="en-US" b="0" i="0" u="sng" dirty="0">
                <a:solidFill>
                  <a:srgbClr val="CC0000"/>
                </a:solidFill>
                <a:effectLst/>
                <a:latin typeface="UniversRoman"/>
                <a:hlinkClick r:id="rId3"/>
              </a:rPr>
              <a:t>Registration Link</a:t>
            </a:r>
            <a:endParaRPr lang="en-US" b="0" i="0" dirty="0">
              <a:solidFill>
                <a:srgbClr val="333333"/>
              </a:solidFill>
              <a:effectLst/>
              <a:latin typeface="UniversRoman"/>
            </a:endParaRPr>
          </a:p>
          <a:p>
            <a:pPr marL="0" indent="0" algn="l">
              <a:buNone/>
            </a:pPr>
            <a:endParaRPr lang="en-US" b="0" i="0" dirty="0">
              <a:solidFill>
                <a:srgbClr val="333333"/>
              </a:solidFill>
              <a:effectLst/>
              <a:latin typeface="UniversRoman"/>
            </a:endParaRPr>
          </a:p>
          <a:p>
            <a:pPr algn="l"/>
            <a:r>
              <a:rPr lang="en-US" b="0" i="0" dirty="0">
                <a:solidFill>
                  <a:srgbClr val="333333"/>
                </a:solidFill>
                <a:effectLst/>
                <a:latin typeface="UniversRoman"/>
              </a:rPr>
              <a:t>EPC Overview and the Admin Window Changes for FY2021 (Intended for all Applicants)</a:t>
            </a:r>
            <a:br>
              <a:rPr lang="en-US" b="0" i="0" dirty="0">
                <a:solidFill>
                  <a:srgbClr val="333333"/>
                </a:solidFill>
                <a:effectLst/>
                <a:latin typeface="UniversRoman"/>
              </a:rPr>
            </a:br>
            <a:r>
              <a:rPr lang="en-US" b="0" i="0" dirty="0">
                <a:solidFill>
                  <a:srgbClr val="333333"/>
                </a:solidFill>
                <a:effectLst/>
                <a:latin typeface="UniversRoman"/>
              </a:rPr>
              <a:t>November 12 @ 3 PM, one hour session.</a:t>
            </a:r>
            <a:br>
              <a:rPr lang="en-US" b="0" i="0" dirty="0">
                <a:solidFill>
                  <a:srgbClr val="333333"/>
                </a:solidFill>
                <a:effectLst/>
                <a:latin typeface="UniversRoman"/>
              </a:rPr>
            </a:br>
            <a:r>
              <a:rPr lang="en-US" b="0" i="0" u="sng" dirty="0">
                <a:solidFill>
                  <a:srgbClr val="CC0000"/>
                </a:solidFill>
                <a:effectLst/>
                <a:latin typeface="UniversRoman"/>
                <a:hlinkClick r:id="rId4"/>
              </a:rPr>
              <a:t>Registration Link</a:t>
            </a:r>
            <a:endParaRPr lang="en-US" b="0" i="0" dirty="0">
              <a:solidFill>
                <a:srgbClr val="333333"/>
              </a:solidFill>
              <a:effectLst/>
              <a:latin typeface="UniversRoman"/>
            </a:endParaRPr>
          </a:p>
          <a:p>
            <a:endParaRPr lang="en-US" dirty="0"/>
          </a:p>
        </p:txBody>
      </p:sp>
    </p:spTree>
    <p:extLst>
      <p:ext uri="{BB962C8B-B14F-4D97-AF65-F5344CB8AC3E}">
        <p14:creationId xmlns:p14="http://schemas.microsoft.com/office/powerpoint/2010/main" val="2263755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726</Words>
  <Application>Microsoft Office PowerPoint</Application>
  <PresentationFormat>Widescreen</PresentationFormat>
  <Paragraphs>53</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UniversRoman</vt:lpstr>
      <vt:lpstr>Office Theme</vt:lpstr>
      <vt:lpstr>Acrobat Document</vt:lpstr>
      <vt:lpstr>School Connectivity Initiative</vt:lpstr>
      <vt:lpstr>School Connectivity Initiative</vt:lpstr>
      <vt:lpstr>School Connectivity</vt:lpstr>
      <vt:lpstr>SCI Contracts – Internet Access</vt:lpstr>
      <vt:lpstr>E-rate (Universal Service Program for Schools and Libraries)</vt:lpstr>
      <vt:lpstr>PowerPoint Presentation</vt:lpstr>
      <vt:lpstr>SCI – State Master Contracts for E-rate</vt:lpstr>
      <vt:lpstr>PowerPoint Presentation</vt:lpstr>
      <vt:lpstr>School Connectivity</vt:lpstr>
      <vt:lpstr>SCI E-rate Links</vt:lpstr>
      <vt:lpstr>SCI Cybersecurity PRC-135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Michael Ramsey</cp:lastModifiedBy>
  <cp:revision>6</cp:revision>
  <dcterms:created xsi:type="dcterms:W3CDTF">2018-08-28T17:15:49Z</dcterms:created>
  <dcterms:modified xsi:type="dcterms:W3CDTF">2020-10-28T16:15:57Z</dcterms:modified>
</cp:coreProperties>
</file>