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65"/>
  </p:notesMasterIdLst>
  <p:handoutMasterIdLst>
    <p:handoutMasterId r:id="rId66"/>
  </p:handoutMasterIdLst>
  <p:sldIdLst>
    <p:sldId id="602" r:id="rId2"/>
    <p:sldId id="605" r:id="rId3"/>
    <p:sldId id="604" r:id="rId4"/>
    <p:sldId id="608" r:id="rId5"/>
    <p:sldId id="637" r:id="rId6"/>
    <p:sldId id="607" r:id="rId7"/>
    <p:sldId id="603" r:id="rId8"/>
    <p:sldId id="611" r:id="rId9"/>
    <p:sldId id="623" r:id="rId10"/>
    <p:sldId id="638" r:id="rId11"/>
    <p:sldId id="639" r:id="rId12"/>
    <p:sldId id="640" r:id="rId13"/>
    <p:sldId id="641" r:id="rId14"/>
    <p:sldId id="642" r:id="rId15"/>
    <p:sldId id="643" r:id="rId16"/>
    <p:sldId id="693" r:id="rId17"/>
    <p:sldId id="689" r:id="rId18"/>
    <p:sldId id="646" r:id="rId19"/>
    <p:sldId id="694" r:id="rId20"/>
    <p:sldId id="695" r:id="rId21"/>
    <p:sldId id="696" r:id="rId22"/>
    <p:sldId id="697" r:id="rId23"/>
    <p:sldId id="698" r:id="rId24"/>
    <p:sldId id="699" r:id="rId25"/>
    <p:sldId id="700" r:id="rId26"/>
    <p:sldId id="701" r:id="rId27"/>
    <p:sldId id="662" r:id="rId28"/>
    <p:sldId id="652" r:id="rId29"/>
    <p:sldId id="702" r:id="rId30"/>
    <p:sldId id="653" r:id="rId31"/>
    <p:sldId id="654" r:id="rId32"/>
    <p:sldId id="668" r:id="rId33"/>
    <p:sldId id="669" r:id="rId34"/>
    <p:sldId id="688" r:id="rId35"/>
    <p:sldId id="670" r:id="rId36"/>
    <p:sldId id="667" r:id="rId37"/>
    <p:sldId id="655" r:id="rId38"/>
    <p:sldId id="656" r:id="rId39"/>
    <p:sldId id="657" r:id="rId40"/>
    <p:sldId id="658" r:id="rId41"/>
    <p:sldId id="663" r:id="rId42"/>
    <p:sldId id="664" r:id="rId43"/>
    <p:sldId id="665" r:id="rId44"/>
    <p:sldId id="666" r:id="rId45"/>
    <p:sldId id="672" r:id="rId46"/>
    <p:sldId id="707" r:id="rId47"/>
    <p:sldId id="673" r:id="rId48"/>
    <p:sldId id="674" r:id="rId49"/>
    <p:sldId id="675" r:id="rId50"/>
    <p:sldId id="676" r:id="rId51"/>
    <p:sldId id="677" r:id="rId52"/>
    <p:sldId id="678" r:id="rId53"/>
    <p:sldId id="708" r:id="rId54"/>
    <p:sldId id="679" r:id="rId55"/>
    <p:sldId id="680" r:id="rId56"/>
    <p:sldId id="681" r:id="rId57"/>
    <p:sldId id="682" r:id="rId58"/>
    <p:sldId id="683" r:id="rId59"/>
    <p:sldId id="684" r:id="rId60"/>
    <p:sldId id="685" r:id="rId61"/>
    <p:sldId id="686" r:id="rId62"/>
    <p:sldId id="709" r:id="rId63"/>
    <p:sldId id="687" r:id="rId64"/>
  </p:sldIdLst>
  <p:sldSz cx="9144000" cy="6858000" type="screen4x3"/>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62914F-E3DA-423A-973D-27416E7D8145}">
          <p14:sldIdLst>
            <p14:sldId id="602"/>
            <p14:sldId id="605"/>
          </p14:sldIdLst>
        </p14:section>
        <p14:section name="Process" id="{BAFD3EE8-62E2-44FE-9006-64971B9423C7}">
          <p14:sldIdLst>
            <p14:sldId id="604"/>
            <p14:sldId id="608"/>
            <p14:sldId id="637"/>
          </p14:sldIdLst>
        </p14:section>
        <p14:section name="Locating RAL" id="{82C55814-AC7F-4D2E-AAF7-775D4B3261A8}">
          <p14:sldIdLst>
            <p14:sldId id="607"/>
            <p14:sldId id="603"/>
          </p14:sldIdLst>
        </p14:section>
        <p14:section name="Access Frm" id="{A8C27535-2668-434C-A429-47B1255A64AE}">
          <p14:sldIdLst>
            <p14:sldId id="611"/>
            <p14:sldId id="623"/>
            <p14:sldId id="638"/>
            <p14:sldId id="639"/>
            <p14:sldId id="640"/>
            <p14:sldId id="641"/>
          </p14:sldIdLst>
        </p14:section>
        <p14:section name="Submitting Corrections" id="{CF73E7EF-A57A-4088-B4C8-DDA6FC80842F}">
          <p14:sldIdLst>
            <p14:sldId id="642"/>
            <p14:sldId id="643"/>
          </p14:sldIdLst>
        </p14:section>
        <p14:section name="Contact Person" id="{B848BE28-11DB-434C-8F12-CC5E1915C032}">
          <p14:sldIdLst>
            <p14:sldId id="693"/>
            <p14:sldId id="689"/>
            <p14:sldId id="646"/>
            <p14:sldId id="694"/>
            <p14:sldId id="695"/>
            <p14:sldId id="696"/>
            <p14:sldId id="697"/>
            <p14:sldId id="698"/>
            <p14:sldId id="699"/>
          </p14:sldIdLst>
        </p14:section>
        <p14:section name="Modify FR" id="{9A98541C-1501-4189-941A-41B82531634A}">
          <p14:sldIdLst>
            <p14:sldId id="700"/>
            <p14:sldId id="701"/>
            <p14:sldId id="662"/>
            <p14:sldId id="652"/>
            <p14:sldId id="702"/>
            <p14:sldId id="653"/>
          </p14:sldIdLst>
        </p14:section>
        <p14:section name="Edit Line Items" id="{4C0F7139-872F-43D2-8FA3-038FAE845AD6}">
          <p14:sldIdLst>
            <p14:sldId id="654"/>
            <p14:sldId id="668"/>
            <p14:sldId id="669"/>
            <p14:sldId id="688"/>
            <p14:sldId id="670"/>
          </p14:sldIdLst>
        </p14:section>
        <p14:section name="Edit Fund Req" id="{3D357247-394B-4F68-B602-CE5682218EAE}">
          <p14:sldIdLst>
            <p14:sldId id="667"/>
            <p14:sldId id="655"/>
            <p14:sldId id="656"/>
            <p14:sldId id="657"/>
            <p14:sldId id="658"/>
          </p14:sldIdLst>
        </p14:section>
        <p14:section name="Edit Purchase Agree" id="{D7FFD224-FA6F-4190-B74B-3F0533D0BCF3}">
          <p14:sldIdLst>
            <p14:sldId id="663"/>
            <p14:sldId id="664"/>
            <p14:sldId id="665"/>
            <p14:sldId id="666"/>
          </p14:sldIdLst>
        </p14:section>
        <p14:section name="Change the BEN" id="{A8B5A72D-C444-4F36-8D9F-1ED45F369B94}">
          <p14:sldIdLst>
            <p14:sldId id="672"/>
            <p14:sldId id="707"/>
            <p14:sldId id="673"/>
            <p14:sldId id="674"/>
            <p14:sldId id="675"/>
            <p14:sldId id="676"/>
            <p14:sldId id="677"/>
          </p14:sldIdLst>
        </p14:section>
        <p14:section name="Related Entities" id="{16A90382-4E55-4F33-A7A6-21D4CEC74CAC}">
          <p14:sldIdLst>
            <p14:sldId id="678"/>
            <p14:sldId id="708"/>
            <p14:sldId id="679"/>
            <p14:sldId id="680"/>
            <p14:sldId id="681"/>
            <p14:sldId id="682"/>
            <p14:sldId id="683"/>
          </p14:sldIdLst>
        </p14:section>
        <p14:section name="View Mods" id="{2ABCC44C-D022-4E38-B431-6AEF0B85BAC7}">
          <p14:sldIdLst>
            <p14:sldId id="684"/>
            <p14:sldId id="685"/>
            <p14:sldId id="686"/>
            <p14:sldId id="709"/>
            <p14:sldId id="6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9"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A54A"/>
    <a:srgbClr val="4FA800"/>
    <a:srgbClr val="007336"/>
    <a:srgbClr val="AFFFD3"/>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684" autoAdjust="0"/>
    <p:restoredTop sz="95578" autoAdjust="0"/>
  </p:normalViewPr>
  <p:slideViewPr>
    <p:cSldViewPr snapToGrid="0">
      <p:cViewPr varScale="1">
        <p:scale>
          <a:sx n="117" d="100"/>
          <a:sy n="117" d="100"/>
        </p:scale>
        <p:origin x="8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194"/>
    </p:cViewPr>
  </p:sorterViewPr>
  <p:notesViewPr>
    <p:cSldViewPr snapToGrid="0" showGuides="1">
      <p:cViewPr varScale="1">
        <p:scale>
          <a:sx n="96" d="100"/>
          <a:sy n="96" d="100"/>
        </p:scale>
        <p:origin x="-3510" y="-108"/>
      </p:cViewPr>
      <p:guideLst>
        <p:guide orient="horz" pos="2189"/>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7504"/>
          </a:xfrm>
          <a:prstGeom prst="rect">
            <a:avLst/>
          </a:prstGeom>
        </p:spPr>
        <p:txBody>
          <a:bodyPr vert="horz" lIns="92477" tIns="46239" rIns="92477" bIns="46239" rtlCol="0"/>
          <a:lstStyle>
            <a:lvl1pPr algn="l">
              <a:defRPr sz="1300"/>
            </a:lvl1pPr>
          </a:lstStyle>
          <a:p>
            <a:endParaRPr lang="en-US"/>
          </a:p>
        </p:txBody>
      </p:sp>
      <p:sp>
        <p:nvSpPr>
          <p:cNvPr id="3" name="Date Placeholder 2"/>
          <p:cNvSpPr>
            <a:spLocks noGrp="1"/>
          </p:cNvSpPr>
          <p:nvPr>
            <p:ph type="dt" sz="quarter" idx="1"/>
          </p:nvPr>
        </p:nvSpPr>
        <p:spPr>
          <a:xfrm>
            <a:off x="5231640" y="0"/>
            <a:ext cx="4002299" cy="347504"/>
          </a:xfrm>
          <a:prstGeom prst="rect">
            <a:avLst/>
          </a:prstGeom>
        </p:spPr>
        <p:txBody>
          <a:bodyPr vert="horz" lIns="92477" tIns="46239" rIns="92477" bIns="46239" rtlCol="0"/>
          <a:lstStyle>
            <a:lvl1pPr algn="r">
              <a:defRPr sz="1300"/>
            </a:lvl1pPr>
          </a:lstStyle>
          <a:p>
            <a:fld id="{5B52719D-9185-4916-8109-E5860AAB30FF}" type="datetimeFigureOut">
              <a:rPr lang="en-US" smtClean="0"/>
              <a:t>11/13/2019</a:t>
            </a:fld>
            <a:endParaRPr lang="en-US"/>
          </a:p>
        </p:txBody>
      </p:sp>
      <p:sp>
        <p:nvSpPr>
          <p:cNvPr id="4" name="Footer Placeholder 3"/>
          <p:cNvSpPr>
            <a:spLocks noGrp="1"/>
          </p:cNvSpPr>
          <p:nvPr>
            <p:ph type="ftr" sz="quarter" idx="2"/>
          </p:nvPr>
        </p:nvSpPr>
        <p:spPr>
          <a:xfrm>
            <a:off x="1" y="6601365"/>
            <a:ext cx="4002299" cy="347504"/>
          </a:xfrm>
          <a:prstGeom prst="rect">
            <a:avLst/>
          </a:prstGeom>
        </p:spPr>
        <p:txBody>
          <a:bodyPr vert="horz" lIns="92477" tIns="46239" rIns="92477" bIns="46239" rtlCol="0" anchor="b"/>
          <a:lstStyle>
            <a:lvl1pPr algn="l">
              <a:defRPr sz="1300"/>
            </a:lvl1pPr>
          </a:lstStyle>
          <a:p>
            <a:endParaRPr lang="en-US"/>
          </a:p>
        </p:txBody>
      </p:sp>
      <p:sp>
        <p:nvSpPr>
          <p:cNvPr id="5" name="Slide Number Placeholder 4"/>
          <p:cNvSpPr>
            <a:spLocks noGrp="1"/>
          </p:cNvSpPr>
          <p:nvPr>
            <p:ph type="sldNum" sz="quarter" idx="3"/>
          </p:nvPr>
        </p:nvSpPr>
        <p:spPr>
          <a:xfrm>
            <a:off x="5231640" y="6601365"/>
            <a:ext cx="4002299" cy="347504"/>
          </a:xfrm>
          <a:prstGeom prst="rect">
            <a:avLst/>
          </a:prstGeom>
        </p:spPr>
        <p:txBody>
          <a:bodyPr vert="horz" lIns="92477" tIns="46239" rIns="92477" bIns="46239" rtlCol="0" anchor="b"/>
          <a:lstStyle>
            <a:lvl1pPr algn="r">
              <a:defRPr sz="1300"/>
            </a:lvl1pPr>
          </a:lstStyle>
          <a:p>
            <a:fld id="{DB74747D-6D41-49D2-BBFE-FEDCEAFDA256}" type="slidenum">
              <a:rPr lang="en-US" smtClean="0"/>
              <a:t>‹#›</a:t>
            </a:fld>
            <a:endParaRPr lang="en-US"/>
          </a:p>
        </p:txBody>
      </p:sp>
    </p:spTree>
    <p:extLst>
      <p:ext uri="{BB962C8B-B14F-4D97-AF65-F5344CB8AC3E}">
        <p14:creationId xmlns:p14="http://schemas.microsoft.com/office/powerpoint/2010/main" val="1455903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7504"/>
          </a:xfrm>
          <a:prstGeom prst="rect">
            <a:avLst/>
          </a:prstGeom>
        </p:spPr>
        <p:txBody>
          <a:bodyPr vert="horz" lIns="92477" tIns="46239" rIns="92477" bIns="46239" rtlCol="0"/>
          <a:lstStyle>
            <a:lvl1pPr algn="l">
              <a:defRPr sz="1300"/>
            </a:lvl1pPr>
          </a:lstStyle>
          <a:p>
            <a:endParaRPr lang="en-US"/>
          </a:p>
        </p:txBody>
      </p:sp>
      <p:sp>
        <p:nvSpPr>
          <p:cNvPr id="3" name="Date Placeholder 2"/>
          <p:cNvSpPr>
            <a:spLocks noGrp="1"/>
          </p:cNvSpPr>
          <p:nvPr>
            <p:ph type="dt" idx="1"/>
          </p:nvPr>
        </p:nvSpPr>
        <p:spPr>
          <a:xfrm>
            <a:off x="5231640" y="0"/>
            <a:ext cx="4002299" cy="347504"/>
          </a:xfrm>
          <a:prstGeom prst="rect">
            <a:avLst/>
          </a:prstGeom>
        </p:spPr>
        <p:txBody>
          <a:bodyPr vert="horz" lIns="92477" tIns="46239" rIns="92477" bIns="46239" rtlCol="0"/>
          <a:lstStyle>
            <a:lvl1pPr algn="r">
              <a:defRPr sz="1300"/>
            </a:lvl1pPr>
          </a:lstStyle>
          <a:p>
            <a:fld id="{39EA9B9B-C6EB-4432-A9FD-2DA2FF966C53}" type="datetimeFigureOut">
              <a:rPr lang="en-US" smtClean="0"/>
              <a:t>11/13/2019</a:t>
            </a:fld>
            <a:endParaRPr lang="en-US"/>
          </a:p>
        </p:txBody>
      </p:sp>
      <p:sp>
        <p:nvSpPr>
          <p:cNvPr id="4" name="Slide Image Placeholder 3"/>
          <p:cNvSpPr>
            <a:spLocks noGrp="1" noRot="1" noChangeAspect="1"/>
          </p:cNvSpPr>
          <p:nvPr>
            <p:ph type="sldImg" idx="2"/>
          </p:nvPr>
        </p:nvSpPr>
        <p:spPr>
          <a:xfrm>
            <a:off x="2879725" y="520700"/>
            <a:ext cx="3476625" cy="2606675"/>
          </a:xfrm>
          <a:prstGeom prst="rect">
            <a:avLst/>
          </a:prstGeom>
          <a:noFill/>
          <a:ln w="12700">
            <a:solidFill>
              <a:prstClr val="black"/>
            </a:solidFill>
          </a:ln>
        </p:spPr>
        <p:txBody>
          <a:bodyPr vert="horz" lIns="92477" tIns="46239" rIns="92477" bIns="46239" rtlCol="0" anchor="ctr"/>
          <a:lstStyle/>
          <a:p>
            <a:endParaRPr lang="en-US"/>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77" tIns="46239" rIns="92477" bIns="462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01365"/>
            <a:ext cx="4002299" cy="347504"/>
          </a:xfrm>
          <a:prstGeom prst="rect">
            <a:avLst/>
          </a:prstGeom>
        </p:spPr>
        <p:txBody>
          <a:bodyPr vert="horz" lIns="92477" tIns="46239" rIns="92477" bIns="46239" rtlCol="0" anchor="b"/>
          <a:lstStyle>
            <a:lvl1pPr algn="l">
              <a:defRPr sz="1300"/>
            </a:lvl1pPr>
          </a:lstStyle>
          <a:p>
            <a:endParaRPr lang="en-US"/>
          </a:p>
        </p:txBody>
      </p:sp>
      <p:sp>
        <p:nvSpPr>
          <p:cNvPr id="7" name="Slide Number Placeholder 6"/>
          <p:cNvSpPr>
            <a:spLocks noGrp="1"/>
          </p:cNvSpPr>
          <p:nvPr>
            <p:ph type="sldNum" sz="quarter" idx="5"/>
          </p:nvPr>
        </p:nvSpPr>
        <p:spPr>
          <a:xfrm>
            <a:off x="5231640" y="6601365"/>
            <a:ext cx="4002299" cy="347504"/>
          </a:xfrm>
          <a:prstGeom prst="rect">
            <a:avLst/>
          </a:prstGeom>
        </p:spPr>
        <p:txBody>
          <a:bodyPr vert="horz" lIns="92477" tIns="46239" rIns="92477" bIns="46239" rtlCol="0" anchor="b"/>
          <a:lstStyle>
            <a:lvl1pPr algn="r">
              <a:defRPr sz="1300"/>
            </a:lvl1pPr>
          </a:lstStyle>
          <a:p>
            <a:fld id="{69981E47-B109-446C-9E0B-79AA3486170C}" type="slidenum">
              <a:rPr lang="en-US" smtClean="0"/>
              <a:t>‹#›</a:t>
            </a:fld>
            <a:endParaRPr lang="en-US"/>
          </a:p>
        </p:txBody>
      </p:sp>
    </p:spTree>
    <p:extLst>
      <p:ext uri="{BB962C8B-B14F-4D97-AF65-F5344CB8AC3E}">
        <p14:creationId xmlns:p14="http://schemas.microsoft.com/office/powerpoint/2010/main" val="19788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81E47-B109-446C-9E0B-79AA3486170C}" type="slidenum">
              <a:rPr lang="en-US" smtClean="0"/>
              <a:t>2</a:t>
            </a:fld>
            <a:endParaRPr lang="en-US"/>
          </a:p>
        </p:txBody>
      </p:sp>
    </p:spTree>
    <p:extLst>
      <p:ext uri="{BB962C8B-B14F-4D97-AF65-F5344CB8AC3E}">
        <p14:creationId xmlns:p14="http://schemas.microsoft.com/office/powerpoint/2010/main" val="629417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19</a:t>
            </a:fld>
            <a:endParaRPr lang="en-US"/>
          </a:p>
        </p:txBody>
      </p:sp>
    </p:spTree>
    <p:extLst>
      <p:ext uri="{BB962C8B-B14F-4D97-AF65-F5344CB8AC3E}">
        <p14:creationId xmlns:p14="http://schemas.microsoft.com/office/powerpoint/2010/main" val="3698620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20</a:t>
            </a:fld>
            <a:endParaRPr lang="en-US"/>
          </a:p>
        </p:txBody>
      </p:sp>
    </p:spTree>
    <p:extLst>
      <p:ext uri="{BB962C8B-B14F-4D97-AF65-F5344CB8AC3E}">
        <p14:creationId xmlns:p14="http://schemas.microsoft.com/office/powerpoint/2010/main" val="3174260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21</a:t>
            </a:fld>
            <a:endParaRPr lang="en-US"/>
          </a:p>
        </p:txBody>
      </p:sp>
    </p:spTree>
    <p:extLst>
      <p:ext uri="{BB962C8B-B14F-4D97-AF65-F5344CB8AC3E}">
        <p14:creationId xmlns:p14="http://schemas.microsoft.com/office/powerpoint/2010/main" val="1359339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22</a:t>
            </a:fld>
            <a:endParaRPr lang="en-US"/>
          </a:p>
        </p:txBody>
      </p:sp>
    </p:spTree>
    <p:extLst>
      <p:ext uri="{BB962C8B-B14F-4D97-AF65-F5344CB8AC3E}">
        <p14:creationId xmlns:p14="http://schemas.microsoft.com/office/powerpoint/2010/main" val="3281950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23</a:t>
            </a:fld>
            <a:endParaRPr lang="en-US"/>
          </a:p>
        </p:txBody>
      </p:sp>
    </p:spTree>
    <p:extLst>
      <p:ext uri="{BB962C8B-B14F-4D97-AF65-F5344CB8AC3E}">
        <p14:creationId xmlns:p14="http://schemas.microsoft.com/office/powerpoint/2010/main" val="4195285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24</a:t>
            </a:fld>
            <a:endParaRPr lang="en-US"/>
          </a:p>
        </p:txBody>
      </p:sp>
    </p:spTree>
    <p:extLst>
      <p:ext uri="{BB962C8B-B14F-4D97-AF65-F5344CB8AC3E}">
        <p14:creationId xmlns:p14="http://schemas.microsoft.com/office/powerpoint/2010/main" val="687976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81E47-B109-446C-9E0B-79AA3486170C}" type="slidenum">
              <a:rPr lang="en-US" smtClean="0"/>
              <a:t>25</a:t>
            </a:fld>
            <a:endParaRPr lang="en-US"/>
          </a:p>
        </p:txBody>
      </p:sp>
    </p:spTree>
    <p:extLst>
      <p:ext uri="{BB962C8B-B14F-4D97-AF65-F5344CB8AC3E}">
        <p14:creationId xmlns:p14="http://schemas.microsoft.com/office/powerpoint/2010/main" val="2406430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27</a:t>
            </a:fld>
            <a:endParaRPr lang="en-US"/>
          </a:p>
        </p:txBody>
      </p:sp>
    </p:spTree>
    <p:extLst>
      <p:ext uri="{BB962C8B-B14F-4D97-AF65-F5344CB8AC3E}">
        <p14:creationId xmlns:p14="http://schemas.microsoft.com/office/powerpoint/2010/main" val="2061660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30</a:t>
            </a:fld>
            <a:endParaRPr lang="en-US"/>
          </a:p>
        </p:txBody>
      </p:sp>
    </p:spTree>
    <p:extLst>
      <p:ext uri="{BB962C8B-B14F-4D97-AF65-F5344CB8AC3E}">
        <p14:creationId xmlns:p14="http://schemas.microsoft.com/office/powerpoint/2010/main" val="581204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81E47-B109-446C-9E0B-79AA3486170C}" type="slidenum">
              <a:rPr lang="en-US" smtClean="0"/>
              <a:t>45</a:t>
            </a:fld>
            <a:endParaRPr lang="en-US"/>
          </a:p>
        </p:txBody>
      </p:sp>
    </p:spTree>
    <p:extLst>
      <p:ext uri="{BB962C8B-B14F-4D97-AF65-F5344CB8AC3E}">
        <p14:creationId xmlns:p14="http://schemas.microsoft.com/office/powerpoint/2010/main" val="4996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81E47-B109-446C-9E0B-79AA3486170C}" type="slidenum">
              <a:rPr lang="en-US" smtClean="0"/>
              <a:t>3</a:t>
            </a:fld>
            <a:endParaRPr lang="en-US"/>
          </a:p>
        </p:txBody>
      </p:sp>
    </p:spTree>
    <p:extLst>
      <p:ext uri="{BB962C8B-B14F-4D97-AF65-F5344CB8AC3E}">
        <p14:creationId xmlns:p14="http://schemas.microsoft.com/office/powerpoint/2010/main" val="49963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47</a:t>
            </a:fld>
            <a:endParaRPr lang="en-US"/>
          </a:p>
        </p:txBody>
      </p:sp>
    </p:spTree>
    <p:extLst>
      <p:ext uri="{BB962C8B-B14F-4D97-AF65-F5344CB8AC3E}">
        <p14:creationId xmlns:p14="http://schemas.microsoft.com/office/powerpoint/2010/main" val="2061660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48</a:t>
            </a:fld>
            <a:endParaRPr lang="en-US"/>
          </a:p>
        </p:txBody>
      </p:sp>
    </p:spTree>
    <p:extLst>
      <p:ext uri="{BB962C8B-B14F-4D97-AF65-F5344CB8AC3E}">
        <p14:creationId xmlns:p14="http://schemas.microsoft.com/office/powerpoint/2010/main" val="2061660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49</a:t>
            </a:fld>
            <a:endParaRPr lang="en-US"/>
          </a:p>
        </p:txBody>
      </p:sp>
    </p:spTree>
    <p:extLst>
      <p:ext uri="{BB962C8B-B14F-4D97-AF65-F5344CB8AC3E}">
        <p14:creationId xmlns:p14="http://schemas.microsoft.com/office/powerpoint/2010/main" val="2061660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50</a:t>
            </a:fld>
            <a:endParaRPr lang="en-US"/>
          </a:p>
        </p:txBody>
      </p:sp>
    </p:spTree>
    <p:extLst>
      <p:ext uri="{BB962C8B-B14F-4D97-AF65-F5344CB8AC3E}">
        <p14:creationId xmlns:p14="http://schemas.microsoft.com/office/powerpoint/2010/main" val="2061660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51</a:t>
            </a:fld>
            <a:endParaRPr lang="en-US"/>
          </a:p>
        </p:txBody>
      </p:sp>
    </p:spTree>
    <p:extLst>
      <p:ext uri="{BB962C8B-B14F-4D97-AF65-F5344CB8AC3E}">
        <p14:creationId xmlns:p14="http://schemas.microsoft.com/office/powerpoint/2010/main" val="2061660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81E47-B109-446C-9E0B-79AA3486170C}" type="slidenum">
              <a:rPr lang="en-US" smtClean="0"/>
              <a:t>52</a:t>
            </a:fld>
            <a:endParaRPr lang="en-US"/>
          </a:p>
        </p:txBody>
      </p:sp>
    </p:spTree>
    <p:extLst>
      <p:ext uri="{BB962C8B-B14F-4D97-AF65-F5344CB8AC3E}">
        <p14:creationId xmlns:p14="http://schemas.microsoft.com/office/powerpoint/2010/main" val="49963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54</a:t>
            </a:fld>
            <a:endParaRPr lang="en-US"/>
          </a:p>
        </p:txBody>
      </p:sp>
    </p:spTree>
    <p:extLst>
      <p:ext uri="{BB962C8B-B14F-4D97-AF65-F5344CB8AC3E}">
        <p14:creationId xmlns:p14="http://schemas.microsoft.com/office/powerpoint/2010/main" val="2061660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55</a:t>
            </a:fld>
            <a:endParaRPr lang="en-US"/>
          </a:p>
        </p:txBody>
      </p:sp>
    </p:spTree>
    <p:extLst>
      <p:ext uri="{BB962C8B-B14F-4D97-AF65-F5344CB8AC3E}">
        <p14:creationId xmlns:p14="http://schemas.microsoft.com/office/powerpoint/2010/main" val="2061660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56</a:t>
            </a:fld>
            <a:endParaRPr lang="en-US"/>
          </a:p>
        </p:txBody>
      </p:sp>
    </p:spTree>
    <p:extLst>
      <p:ext uri="{BB962C8B-B14F-4D97-AF65-F5344CB8AC3E}">
        <p14:creationId xmlns:p14="http://schemas.microsoft.com/office/powerpoint/2010/main" val="2061660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57</a:t>
            </a:fld>
            <a:endParaRPr lang="en-US"/>
          </a:p>
        </p:txBody>
      </p:sp>
    </p:spTree>
    <p:extLst>
      <p:ext uri="{BB962C8B-B14F-4D97-AF65-F5344CB8AC3E}">
        <p14:creationId xmlns:p14="http://schemas.microsoft.com/office/powerpoint/2010/main" val="206166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4</a:t>
            </a:fld>
            <a:endParaRPr lang="en-US"/>
          </a:p>
        </p:txBody>
      </p:sp>
    </p:spTree>
    <p:extLst>
      <p:ext uri="{BB962C8B-B14F-4D97-AF65-F5344CB8AC3E}">
        <p14:creationId xmlns:p14="http://schemas.microsoft.com/office/powerpoint/2010/main" val="1125243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58</a:t>
            </a:fld>
            <a:endParaRPr lang="en-US"/>
          </a:p>
        </p:txBody>
      </p:sp>
    </p:spTree>
    <p:extLst>
      <p:ext uri="{BB962C8B-B14F-4D97-AF65-F5344CB8AC3E}">
        <p14:creationId xmlns:p14="http://schemas.microsoft.com/office/powerpoint/2010/main" val="2061660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81E47-B109-446C-9E0B-79AA3486170C}" type="slidenum">
              <a:rPr lang="en-US" smtClean="0"/>
              <a:t>59</a:t>
            </a:fld>
            <a:endParaRPr lang="en-US"/>
          </a:p>
        </p:txBody>
      </p:sp>
    </p:spTree>
    <p:extLst>
      <p:ext uri="{BB962C8B-B14F-4D97-AF65-F5344CB8AC3E}">
        <p14:creationId xmlns:p14="http://schemas.microsoft.com/office/powerpoint/2010/main" val="4996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5</a:t>
            </a:fld>
            <a:endParaRPr lang="en-US"/>
          </a:p>
        </p:txBody>
      </p:sp>
    </p:spTree>
    <p:extLst>
      <p:ext uri="{BB962C8B-B14F-4D97-AF65-F5344CB8AC3E}">
        <p14:creationId xmlns:p14="http://schemas.microsoft.com/office/powerpoint/2010/main" val="112524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81E47-B109-446C-9E0B-79AA3486170C}" type="slidenum">
              <a:rPr lang="en-US" smtClean="0"/>
              <a:t>6</a:t>
            </a:fld>
            <a:endParaRPr lang="en-US"/>
          </a:p>
        </p:txBody>
      </p:sp>
    </p:spTree>
    <p:extLst>
      <p:ext uri="{BB962C8B-B14F-4D97-AF65-F5344CB8AC3E}">
        <p14:creationId xmlns:p14="http://schemas.microsoft.com/office/powerpoint/2010/main" val="4996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81E47-B109-446C-9E0B-79AA3486170C}" type="slidenum">
              <a:rPr lang="en-US" smtClean="0"/>
              <a:t>8</a:t>
            </a:fld>
            <a:endParaRPr lang="en-US"/>
          </a:p>
        </p:txBody>
      </p:sp>
    </p:spTree>
    <p:extLst>
      <p:ext uri="{BB962C8B-B14F-4D97-AF65-F5344CB8AC3E}">
        <p14:creationId xmlns:p14="http://schemas.microsoft.com/office/powerpoint/2010/main" val="49963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81E47-B109-446C-9E0B-79AA3486170C}" type="slidenum">
              <a:rPr lang="en-US" smtClean="0"/>
              <a:t>14</a:t>
            </a:fld>
            <a:endParaRPr lang="en-US"/>
          </a:p>
        </p:txBody>
      </p:sp>
    </p:spTree>
    <p:extLst>
      <p:ext uri="{BB962C8B-B14F-4D97-AF65-F5344CB8AC3E}">
        <p14:creationId xmlns:p14="http://schemas.microsoft.com/office/powerpoint/2010/main" val="4996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81E47-B109-446C-9E0B-79AA3486170C}" type="slidenum">
              <a:rPr lang="en-US" smtClean="0"/>
              <a:t>16</a:t>
            </a:fld>
            <a:endParaRPr lang="en-US"/>
          </a:p>
        </p:txBody>
      </p:sp>
    </p:spTree>
    <p:extLst>
      <p:ext uri="{BB962C8B-B14F-4D97-AF65-F5344CB8AC3E}">
        <p14:creationId xmlns:p14="http://schemas.microsoft.com/office/powerpoint/2010/main" val="4031663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18</a:t>
            </a:fld>
            <a:endParaRPr lang="en-US"/>
          </a:p>
        </p:txBody>
      </p:sp>
    </p:spTree>
    <p:extLst>
      <p:ext uri="{BB962C8B-B14F-4D97-AF65-F5344CB8AC3E}">
        <p14:creationId xmlns:p14="http://schemas.microsoft.com/office/powerpoint/2010/main" val="206166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rgbClr val="00733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408979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33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364350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33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117603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33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40775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33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10172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33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50661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33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78399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33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257462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0089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93827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55627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33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10172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p:nvSpPr>
        <p:spPr>
          <a:xfrm>
            <a:off x="6705600" y="6477001"/>
            <a:ext cx="1981200" cy="246221"/>
          </a:xfrm>
          <a:prstGeom prst="rect">
            <a:avLst/>
          </a:prstGeom>
          <a:noFill/>
        </p:spPr>
        <p:txBody>
          <a:bodyPr wrap="square" rtlCol="0">
            <a:spAutoFit/>
          </a:bodyPr>
          <a:lstStyle/>
          <a:p>
            <a:pPr algn="r"/>
            <a:r>
              <a:rPr lang="en-US" sz="1000" dirty="0" smtClean="0">
                <a:solidFill>
                  <a:schemeClr val="tx1">
                    <a:lumMod val="50000"/>
                    <a:lumOff val="50000"/>
                  </a:schemeClr>
                </a:solidFill>
              </a:rPr>
              <a:t>Slide </a:t>
            </a:r>
            <a:fld id="{5C515AAD-A048-416C-838A-6D478610C34D}" type="slidenum">
              <a:rPr lang="en-US" sz="1000" smtClean="0">
                <a:solidFill>
                  <a:schemeClr val="tx1">
                    <a:lumMod val="50000"/>
                    <a:lumOff val="50000"/>
                  </a:schemeClr>
                </a:solidFill>
              </a:rPr>
              <a:t>‹#›</a:t>
            </a:fld>
            <a:endParaRPr lang="en-US" sz="1000" dirty="0">
              <a:solidFill>
                <a:schemeClr val="tx1">
                  <a:lumMod val="50000"/>
                  <a:lumOff val="50000"/>
                </a:schemeClr>
              </a:solidFill>
            </a:endParaRPr>
          </a:p>
        </p:txBody>
      </p:sp>
      <p:sp>
        <p:nvSpPr>
          <p:cNvPr id="11" name="TextBox 10"/>
          <p:cNvSpPr txBox="1"/>
          <p:nvPr/>
        </p:nvSpPr>
        <p:spPr>
          <a:xfrm>
            <a:off x="3505200" y="6477000"/>
            <a:ext cx="2133600" cy="246221"/>
          </a:xfrm>
          <a:prstGeom prst="rect">
            <a:avLst/>
          </a:prstGeom>
          <a:noFill/>
        </p:spPr>
        <p:txBody>
          <a:bodyPr wrap="square" rtlCol="0">
            <a:spAutoFit/>
          </a:bodyPr>
          <a:lstStyle/>
          <a:p>
            <a:pPr algn="ctr"/>
            <a:r>
              <a:rPr lang="en-US" sz="1000" dirty="0" smtClean="0">
                <a:solidFill>
                  <a:schemeClr val="tx1">
                    <a:lumMod val="50000"/>
                    <a:lumOff val="50000"/>
                  </a:schemeClr>
                </a:solidFill>
              </a:rPr>
              <a:t>Form 471 RAL</a:t>
            </a:r>
            <a:endParaRPr lang="en-US" sz="1000" dirty="0">
              <a:solidFill>
                <a:schemeClr val="tx1">
                  <a:lumMod val="50000"/>
                  <a:lumOff val="50000"/>
                </a:schemeClr>
              </a:solidFill>
            </a:endParaRPr>
          </a:p>
        </p:txBody>
      </p:sp>
      <p:sp>
        <p:nvSpPr>
          <p:cNvPr id="13" name="Rectangle 12"/>
          <p:cNvSpPr/>
          <p:nvPr userDrawn="1"/>
        </p:nvSpPr>
        <p:spPr>
          <a:xfrm>
            <a:off x="0" y="0"/>
            <a:ext cx="9144000" cy="152400"/>
          </a:xfrm>
          <a:prstGeom prst="rect">
            <a:avLst/>
          </a:prstGeom>
          <a:solidFill>
            <a:srgbClr val="10A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4">
            <a:extLst>
              <a:ext uri="{28A0092B-C50C-407E-A947-70E740481C1C}">
                <a14:useLocalDpi xmlns:a14="http://schemas.microsoft.com/office/drawing/2010/main" val="0"/>
              </a:ext>
            </a:extLst>
          </a:blip>
          <a:srcRect l="6047" t="39565" r="5752" b="39492"/>
          <a:stretch/>
        </p:blipFill>
        <p:spPr>
          <a:xfrm>
            <a:off x="441016" y="6331050"/>
            <a:ext cx="1925390" cy="457200"/>
          </a:xfrm>
          <a:prstGeom prst="rect">
            <a:avLst/>
          </a:prstGeom>
        </p:spPr>
      </p:pic>
    </p:spTree>
    <p:extLst>
      <p:ext uri="{BB962C8B-B14F-4D97-AF65-F5344CB8AC3E}">
        <p14:creationId xmlns:p14="http://schemas.microsoft.com/office/powerpoint/2010/main" val="220128092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50" r:id="rId9"/>
    <p:sldLayoutId id="2147483667" r:id="rId10"/>
    <p:sldLayoutId id="2147483668" r:id="rId11"/>
    <p:sldLayoutId id="2147483669" r:id="rId12"/>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7"/>
            <a:ext cx="7772400" cy="1470025"/>
          </a:xfrm>
        </p:spPr>
        <p:txBody>
          <a:bodyPr>
            <a:normAutofit/>
          </a:bodyPr>
          <a:lstStyle/>
          <a:p>
            <a:r>
              <a:rPr lang="en-US" sz="4000" dirty="0" smtClean="0"/>
              <a:t>Form 471 RAL</a:t>
            </a:r>
            <a:endParaRPr lang="en-US" sz="4000" dirty="0"/>
          </a:p>
        </p:txBody>
      </p:sp>
      <p:sp>
        <p:nvSpPr>
          <p:cNvPr id="3" name="Rectangle 2"/>
          <p:cNvSpPr/>
          <p:nvPr/>
        </p:nvSpPr>
        <p:spPr>
          <a:xfrm>
            <a:off x="1333500" y="2019300"/>
            <a:ext cx="6477000" cy="2819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64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793" y="6317117"/>
            <a:ext cx="3175907" cy="47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a:solidFill>
                  <a:srgbClr val="007336"/>
                </a:solidFill>
              </a:rPr>
              <a:t>Accessing a Form</a:t>
            </a:r>
          </a:p>
        </p:txBody>
      </p:sp>
      <p:sp>
        <p:nvSpPr>
          <p:cNvPr id="5" name="Rectangle 4"/>
          <p:cNvSpPr/>
          <p:nvPr/>
        </p:nvSpPr>
        <p:spPr>
          <a:xfrm>
            <a:off x="1986588" y="988017"/>
            <a:ext cx="698269" cy="157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503828" y="1802808"/>
            <a:ext cx="8136343" cy="3706485"/>
          </a:xfrm>
          <a:prstGeom prst="rect">
            <a:avLst/>
          </a:prstGeom>
          <a:ln>
            <a:solidFill>
              <a:schemeClr val="tx1">
                <a:lumMod val="50000"/>
                <a:lumOff val="50000"/>
              </a:schemeClr>
            </a:solidFill>
          </a:ln>
        </p:spPr>
      </p:pic>
      <p:sp>
        <p:nvSpPr>
          <p:cNvPr id="9" name="Text Box 12"/>
          <p:cNvSpPr txBox="1">
            <a:spLocks noChangeArrowheads="1"/>
          </p:cNvSpPr>
          <p:nvPr/>
        </p:nvSpPr>
        <p:spPr bwMode="auto">
          <a:xfrm>
            <a:off x="5283265" y="3517434"/>
            <a:ext cx="3265118" cy="923330"/>
          </a:xfrm>
          <a:prstGeom prst="rect">
            <a:avLst/>
          </a:prstGeom>
          <a:solidFill>
            <a:schemeClr val="bg1"/>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dirty="0" smtClean="0">
                <a:solidFill>
                  <a:srgbClr val="FF0000"/>
                </a:solidFill>
              </a:rPr>
              <a:t>③ First </a:t>
            </a:r>
            <a:r>
              <a:rPr lang="en-US" altLang="en-US" dirty="0">
                <a:solidFill>
                  <a:srgbClr val="FF0000"/>
                </a:solidFill>
              </a:rPr>
              <a:t>change the “Form Type” menu to display “FCC Form 471” and then select the Funding Year</a:t>
            </a:r>
          </a:p>
        </p:txBody>
      </p:sp>
      <p:sp>
        <p:nvSpPr>
          <p:cNvPr id="10" name="Line 12"/>
          <p:cNvSpPr>
            <a:spLocks noChangeShapeType="1"/>
          </p:cNvSpPr>
          <p:nvPr/>
        </p:nvSpPr>
        <p:spPr bwMode="auto">
          <a:xfrm flipH="1" flipV="1">
            <a:off x="4571999" y="4124135"/>
            <a:ext cx="771788"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Rectangle 10"/>
          <p:cNvSpPr/>
          <p:nvPr/>
        </p:nvSpPr>
        <p:spPr>
          <a:xfrm>
            <a:off x="1448439" y="1263596"/>
            <a:ext cx="543464" cy="12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9"/>
          <p:cNvSpPr txBox="1">
            <a:spLocks noChangeArrowheads="1"/>
          </p:cNvSpPr>
          <p:nvPr/>
        </p:nvSpPr>
        <p:spPr bwMode="auto">
          <a:xfrm>
            <a:off x="285226" y="1314980"/>
            <a:ext cx="8642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② </a:t>
            </a:r>
            <a:r>
              <a:rPr lang="en-US" altLang="en-US" dirty="0">
                <a:solidFill>
                  <a:srgbClr val="FF0000"/>
                </a:solidFill>
              </a:rPr>
              <a:t>Scroll </a:t>
            </a:r>
            <a:r>
              <a:rPr lang="en-US" altLang="en-US" dirty="0" smtClean="0">
                <a:solidFill>
                  <a:srgbClr val="FF0000"/>
                </a:solidFill>
              </a:rPr>
              <a:t>to </a:t>
            </a:r>
            <a:r>
              <a:rPr lang="en-US" altLang="en-US" dirty="0" smtClean="0">
                <a:solidFill>
                  <a:srgbClr val="FF0000"/>
                </a:solidFill>
              </a:rPr>
              <a:t>the </a:t>
            </a:r>
            <a:r>
              <a:rPr lang="en-US" altLang="en-US" dirty="0" smtClean="0">
                <a:solidFill>
                  <a:srgbClr val="FF0000"/>
                </a:solidFill>
              </a:rPr>
              <a:t>“FCC Forms and Post-Commitment Requests” section of the Landing Page</a:t>
            </a:r>
            <a:endParaRPr lang="en-US" altLang="en-US" dirty="0">
              <a:solidFill>
                <a:srgbClr val="FF0000"/>
              </a:solidFill>
            </a:endParaRPr>
          </a:p>
        </p:txBody>
      </p:sp>
    </p:spTree>
    <p:extLst>
      <p:ext uri="{BB962C8B-B14F-4D97-AF65-F5344CB8AC3E}">
        <p14:creationId xmlns:p14="http://schemas.microsoft.com/office/powerpoint/2010/main" val="619946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7200" y="2202231"/>
            <a:ext cx="8229600" cy="2462285"/>
          </a:xfrm>
          <a:prstGeom prst="rect">
            <a:avLst/>
          </a:prstGeom>
          <a:ln>
            <a:solidFill>
              <a:schemeClr val="tx1">
                <a:lumMod val="50000"/>
                <a:lumOff val="50000"/>
              </a:schemeClr>
            </a:solidFill>
          </a:ln>
        </p:spPr>
      </p:pic>
      <p:sp>
        <p:nvSpPr>
          <p:cNvPr id="2"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a:solidFill>
                  <a:srgbClr val="007336"/>
                </a:solidFill>
              </a:rPr>
              <a:t>Accessing a Form</a:t>
            </a:r>
          </a:p>
        </p:txBody>
      </p:sp>
      <p:sp>
        <p:nvSpPr>
          <p:cNvPr id="3" name="Content Placeholder 2"/>
          <p:cNvSpPr txBox="1">
            <a:spLocks/>
          </p:cNvSpPr>
          <p:nvPr/>
        </p:nvSpPr>
        <p:spPr>
          <a:xfrm>
            <a:off x="2036863" y="4873497"/>
            <a:ext cx="4628949" cy="4072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solidFill>
                  <a:srgbClr val="FF0000"/>
                </a:solidFill>
              </a:rPr>
              <a:t>④ </a:t>
            </a:r>
            <a:r>
              <a:rPr lang="en-US" sz="1800" dirty="0" smtClean="0">
                <a:solidFill>
                  <a:srgbClr val="FF0000"/>
                </a:solidFill>
              </a:rPr>
              <a:t>Click on the link for a certified Form 471</a:t>
            </a:r>
            <a:endParaRPr lang="en-US" sz="1800" b="1" dirty="0" smtClean="0">
              <a:solidFill>
                <a:srgbClr val="FF0000"/>
              </a:solidFill>
            </a:endParaRPr>
          </a:p>
        </p:txBody>
      </p:sp>
      <p:sp>
        <p:nvSpPr>
          <p:cNvPr id="8" name="Line 11"/>
          <p:cNvSpPr>
            <a:spLocks noChangeShapeType="1"/>
          </p:cNvSpPr>
          <p:nvPr/>
        </p:nvSpPr>
        <p:spPr bwMode="auto">
          <a:xfrm flipH="1" flipV="1">
            <a:off x="1249136" y="4098471"/>
            <a:ext cx="891390" cy="87624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55516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1044793"/>
            <a:ext cx="8229600" cy="4768414"/>
          </a:xfrm>
          <a:prstGeom prst="rect">
            <a:avLst/>
          </a:prstGeom>
          <a:ln>
            <a:solidFill>
              <a:schemeClr val="tx1">
                <a:lumMod val="50000"/>
                <a:lumOff val="50000"/>
              </a:schemeClr>
            </a:solidFill>
          </a:ln>
        </p:spPr>
      </p:pic>
      <p:sp>
        <p:nvSpPr>
          <p:cNvPr id="2"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a:solidFill>
                  <a:srgbClr val="007336"/>
                </a:solidFill>
              </a:rPr>
              <a:t>Accessing a Form</a:t>
            </a:r>
          </a:p>
        </p:txBody>
      </p:sp>
      <p:sp>
        <p:nvSpPr>
          <p:cNvPr id="3" name="Content Placeholder 2"/>
          <p:cNvSpPr txBox="1">
            <a:spLocks/>
          </p:cNvSpPr>
          <p:nvPr/>
        </p:nvSpPr>
        <p:spPr>
          <a:xfrm>
            <a:off x="457200" y="341544"/>
            <a:ext cx="4310743" cy="5814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solidFill>
                  <a:srgbClr val="FF0000"/>
                </a:solidFill>
              </a:rPr>
              <a:t>⑤ </a:t>
            </a:r>
            <a:r>
              <a:rPr lang="en-US" sz="1800" dirty="0" smtClean="0">
                <a:solidFill>
                  <a:srgbClr val="FF0000"/>
                </a:solidFill>
              </a:rPr>
              <a:t>On the summary page for the Form 471, click on the “Related Actions” link</a:t>
            </a:r>
            <a:endParaRPr lang="en-US" sz="1800" b="1" dirty="0" smtClean="0">
              <a:solidFill>
                <a:srgbClr val="FF0000"/>
              </a:solidFill>
            </a:endParaRPr>
          </a:p>
        </p:txBody>
      </p:sp>
      <p:sp>
        <p:nvSpPr>
          <p:cNvPr id="8" name="Line 11"/>
          <p:cNvSpPr>
            <a:spLocks noChangeShapeType="1"/>
          </p:cNvSpPr>
          <p:nvPr/>
        </p:nvSpPr>
        <p:spPr bwMode="auto">
          <a:xfrm>
            <a:off x="4237263" y="754055"/>
            <a:ext cx="2228851" cy="9277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342920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2527277"/>
            <a:ext cx="8229600" cy="1803445"/>
          </a:xfrm>
          <a:prstGeom prst="rect">
            <a:avLst/>
          </a:prstGeom>
          <a:ln>
            <a:solidFill>
              <a:schemeClr val="tx1">
                <a:lumMod val="50000"/>
                <a:lumOff val="50000"/>
              </a:schemeClr>
            </a:solidFill>
          </a:ln>
        </p:spPr>
      </p:pic>
      <p:sp>
        <p:nvSpPr>
          <p:cNvPr id="2"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a:solidFill>
                  <a:srgbClr val="007336"/>
                </a:solidFill>
              </a:rPr>
              <a:t>Accessing a Form</a:t>
            </a:r>
          </a:p>
        </p:txBody>
      </p:sp>
      <p:sp>
        <p:nvSpPr>
          <p:cNvPr id="3" name="Content Placeholder 2"/>
          <p:cNvSpPr txBox="1">
            <a:spLocks/>
          </p:cNvSpPr>
          <p:nvPr/>
        </p:nvSpPr>
        <p:spPr>
          <a:xfrm>
            <a:off x="232406" y="4455634"/>
            <a:ext cx="5989077" cy="457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solidFill>
                  <a:srgbClr val="FF0000"/>
                </a:solidFill>
              </a:rPr>
              <a:t>⑥ </a:t>
            </a:r>
            <a:r>
              <a:rPr lang="en-US" sz="1800" dirty="0" smtClean="0">
                <a:solidFill>
                  <a:srgbClr val="FF0000"/>
                </a:solidFill>
              </a:rPr>
              <a:t>Click on the “Submit Modification Request (RAL)” link</a:t>
            </a:r>
            <a:endParaRPr lang="en-US" sz="1800" b="1" dirty="0" smtClean="0">
              <a:solidFill>
                <a:srgbClr val="FF0000"/>
              </a:solidFill>
            </a:endParaRPr>
          </a:p>
        </p:txBody>
      </p:sp>
      <p:sp>
        <p:nvSpPr>
          <p:cNvPr id="8" name="Line 11"/>
          <p:cNvSpPr>
            <a:spLocks noChangeShapeType="1"/>
          </p:cNvSpPr>
          <p:nvPr/>
        </p:nvSpPr>
        <p:spPr bwMode="auto">
          <a:xfrm flipV="1">
            <a:off x="564915" y="4057649"/>
            <a:ext cx="488278" cy="39798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49629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720975"/>
            <a:ext cx="7772400" cy="1470025"/>
          </a:xfrm>
        </p:spPr>
        <p:txBody>
          <a:bodyPr/>
          <a:lstStyle/>
          <a:p>
            <a:r>
              <a:rPr lang="en-US" dirty="0" smtClean="0"/>
              <a:t>Submitting RAL Modifications</a:t>
            </a:r>
            <a:endParaRPr lang="en-US" dirty="0"/>
          </a:p>
        </p:txBody>
      </p:sp>
      <p:sp>
        <p:nvSpPr>
          <p:cNvPr id="2" name="TextBox 1"/>
          <p:cNvSpPr txBox="1"/>
          <p:nvPr/>
        </p:nvSpPr>
        <p:spPr>
          <a:xfrm>
            <a:off x="1251065" y="3740720"/>
            <a:ext cx="6641869" cy="1200329"/>
          </a:xfrm>
          <a:prstGeom prst="rect">
            <a:avLst/>
          </a:prstGeom>
          <a:noFill/>
        </p:spPr>
        <p:txBody>
          <a:bodyPr wrap="square" rtlCol="0">
            <a:spAutoFit/>
          </a:bodyPr>
          <a:lstStyle/>
          <a:p>
            <a:pPr algn="ctr"/>
            <a:r>
              <a:rPr lang="en-US" i="1" dirty="0">
                <a:solidFill>
                  <a:srgbClr val="FF0000"/>
                </a:solidFill>
              </a:rPr>
              <a:t>Note that any modifications you make are specific to this FCC Form 471. For example, if you modify information for the billed entity or one of its related entities, the information would be modified for this form only and the request does not update that entity's profile in EPC. </a:t>
            </a:r>
          </a:p>
        </p:txBody>
      </p:sp>
    </p:spTree>
    <p:extLst>
      <p:ext uri="{BB962C8B-B14F-4D97-AF65-F5344CB8AC3E}">
        <p14:creationId xmlns:p14="http://schemas.microsoft.com/office/powerpoint/2010/main" val="3297511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2256605"/>
            <a:ext cx="8229600" cy="2344789"/>
          </a:xfrm>
          <a:prstGeom prst="rect">
            <a:avLst/>
          </a:prstGeom>
          <a:ln>
            <a:solidFill>
              <a:schemeClr val="tx1">
                <a:lumMod val="50000"/>
                <a:lumOff val="50000"/>
              </a:schemeClr>
            </a:solidFill>
          </a:ln>
        </p:spPr>
      </p:pic>
      <p:sp>
        <p:nvSpPr>
          <p:cNvPr id="2"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Submitting Modifications</a:t>
            </a:r>
            <a:endParaRPr lang="en-US" altLang="en-US" sz="3200" b="1" dirty="0">
              <a:solidFill>
                <a:srgbClr val="007336"/>
              </a:solidFill>
            </a:endParaRPr>
          </a:p>
        </p:txBody>
      </p:sp>
      <p:sp>
        <p:nvSpPr>
          <p:cNvPr id="3" name="Content Placeholder 2"/>
          <p:cNvSpPr txBox="1">
            <a:spLocks/>
          </p:cNvSpPr>
          <p:nvPr/>
        </p:nvSpPr>
        <p:spPr>
          <a:xfrm>
            <a:off x="457200" y="1392280"/>
            <a:ext cx="5989077" cy="457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smtClean="0">
                <a:solidFill>
                  <a:srgbClr val="FF0000"/>
                </a:solidFill>
              </a:rPr>
              <a:t>Available RAL modifications fall into two general categories: Application Details and Entity Details</a:t>
            </a:r>
            <a:endParaRPr lang="en-US" sz="1800" b="1" i="1" dirty="0" smtClean="0">
              <a:solidFill>
                <a:srgbClr val="FF0000"/>
              </a:solidFill>
            </a:endParaRPr>
          </a:p>
        </p:txBody>
      </p:sp>
    </p:spTree>
    <p:extLst>
      <p:ext uri="{BB962C8B-B14F-4D97-AF65-F5344CB8AC3E}">
        <p14:creationId xmlns:p14="http://schemas.microsoft.com/office/powerpoint/2010/main" val="3824577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29032" y="2720975"/>
            <a:ext cx="6668729" cy="1470025"/>
          </a:xfrm>
        </p:spPr>
        <p:txBody>
          <a:bodyPr/>
          <a:lstStyle/>
          <a:p>
            <a:r>
              <a:rPr lang="en-US" dirty="0" smtClean="0"/>
              <a:t>To Change the Contact Person for the Form</a:t>
            </a:r>
            <a:endParaRPr lang="en-US" dirty="0"/>
          </a:p>
        </p:txBody>
      </p:sp>
    </p:spTree>
    <p:extLst>
      <p:ext uri="{BB962C8B-B14F-4D97-AF65-F5344CB8AC3E}">
        <p14:creationId xmlns:p14="http://schemas.microsoft.com/office/powerpoint/2010/main" val="940091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57200" y="2256605"/>
            <a:ext cx="8229600" cy="2344789"/>
          </a:xfrm>
          <a:prstGeom prst="rect">
            <a:avLst/>
          </a:prstGeom>
          <a:ln>
            <a:solidFill>
              <a:schemeClr val="tx1">
                <a:lumMod val="50000"/>
                <a:lumOff val="50000"/>
              </a:schemeClr>
            </a:solidFill>
          </a:ln>
        </p:spPr>
      </p:pic>
      <p:sp>
        <p:nvSpPr>
          <p:cNvPr id="2"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a:solidFill>
                  <a:srgbClr val="007336"/>
                </a:solidFill>
              </a:rPr>
              <a:t>Form Contact</a:t>
            </a:r>
          </a:p>
        </p:txBody>
      </p:sp>
      <p:sp>
        <p:nvSpPr>
          <p:cNvPr id="7" name="Text Box 10"/>
          <p:cNvSpPr txBox="1">
            <a:spLocks noChangeArrowheads="1"/>
          </p:cNvSpPr>
          <p:nvPr/>
        </p:nvSpPr>
        <p:spPr bwMode="auto">
          <a:xfrm>
            <a:off x="2507225" y="3618270"/>
            <a:ext cx="55627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① Click on the “APPLICATION” button</a:t>
            </a:r>
          </a:p>
        </p:txBody>
      </p:sp>
      <p:sp>
        <p:nvSpPr>
          <p:cNvPr id="9" name="Line 7"/>
          <p:cNvSpPr>
            <a:spLocks noChangeShapeType="1"/>
          </p:cNvSpPr>
          <p:nvPr/>
        </p:nvSpPr>
        <p:spPr bwMode="auto">
          <a:xfrm flipH="1" flipV="1">
            <a:off x="1081547" y="3598606"/>
            <a:ext cx="1484670" cy="17698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59299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2056125"/>
            <a:ext cx="8229600" cy="2745749"/>
          </a:xfrm>
          <a:prstGeom prst="rect">
            <a:avLst/>
          </a:prstGeom>
          <a:ln>
            <a:solidFill>
              <a:schemeClr val="tx1">
                <a:lumMod val="50000"/>
                <a:lumOff val="50000"/>
              </a:schemeClr>
            </a:solidFill>
          </a:ln>
        </p:spPr>
      </p:pic>
      <p:sp>
        <p:nvSpPr>
          <p:cNvPr id="12" name="Text Box 10"/>
          <p:cNvSpPr txBox="1">
            <a:spLocks noChangeArrowheads="1"/>
          </p:cNvSpPr>
          <p:nvPr/>
        </p:nvSpPr>
        <p:spPr bwMode="auto">
          <a:xfrm>
            <a:off x="0" y="1373766"/>
            <a:ext cx="79636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      ② Select “Application Details” from the sub-category menu</a:t>
            </a:r>
            <a:endParaRPr lang="en-US" altLang="en-US" dirty="0">
              <a:solidFill>
                <a:srgbClr val="FF0000"/>
              </a:solidFill>
            </a:endParaRPr>
          </a:p>
        </p:txBody>
      </p:sp>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a:solidFill>
                  <a:srgbClr val="007336"/>
                </a:solidFill>
              </a:rPr>
              <a:t>Form Contact</a:t>
            </a:r>
          </a:p>
        </p:txBody>
      </p:sp>
    </p:spTree>
    <p:extLst>
      <p:ext uri="{BB962C8B-B14F-4D97-AF65-F5344CB8AC3E}">
        <p14:creationId xmlns:p14="http://schemas.microsoft.com/office/powerpoint/2010/main" val="4015282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1" y="2058683"/>
            <a:ext cx="8229600" cy="2740634"/>
          </a:xfrm>
          <a:prstGeom prst="rect">
            <a:avLst/>
          </a:prstGeom>
          <a:ln>
            <a:solidFill>
              <a:schemeClr val="tx1">
                <a:lumMod val="50000"/>
                <a:lumOff val="50000"/>
              </a:schemeClr>
            </a:solidFill>
          </a:ln>
        </p:spPr>
      </p:pic>
      <p:sp>
        <p:nvSpPr>
          <p:cNvPr id="12" name="Text Box 10"/>
          <p:cNvSpPr txBox="1">
            <a:spLocks noChangeArrowheads="1"/>
          </p:cNvSpPr>
          <p:nvPr/>
        </p:nvSpPr>
        <p:spPr bwMode="auto">
          <a:xfrm>
            <a:off x="4572001" y="5004680"/>
            <a:ext cx="3764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③ Click on the “CONTINUE” button</a:t>
            </a:r>
            <a:endParaRPr lang="en-US" altLang="en-US" dirty="0">
              <a:solidFill>
                <a:srgbClr val="FF0000"/>
              </a:solidFill>
            </a:endParaRPr>
          </a:p>
        </p:txBody>
      </p:sp>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Form Contact</a:t>
            </a:r>
            <a:endParaRPr lang="en-US" altLang="en-US" sz="3200" b="1" dirty="0">
              <a:solidFill>
                <a:srgbClr val="007336"/>
              </a:solidFill>
            </a:endParaRPr>
          </a:p>
        </p:txBody>
      </p:sp>
      <p:sp>
        <p:nvSpPr>
          <p:cNvPr id="9" name="Line 7"/>
          <p:cNvSpPr>
            <a:spLocks noChangeShapeType="1"/>
          </p:cNvSpPr>
          <p:nvPr/>
        </p:nvSpPr>
        <p:spPr bwMode="auto">
          <a:xfrm flipV="1">
            <a:off x="5486607" y="4604656"/>
            <a:ext cx="750908" cy="46107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59295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6324600"/>
            <a:ext cx="8839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685800" y="1137920"/>
            <a:ext cx="7772400" cy="533400"/>
          </a:xfrm>
        </p:spPr>
        <p:txBody>
          <a:bodyPr>
            <a:normAutofit fontScale="90000"/>
          </a:bodyPr>
          <a:lstStyle/>
          <a:p>
            <a:r>
              <a:rPr lang="en-US" dirty="0" smtClean="0"/>
              <a:t>Table of Contents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80690156"/>
              </p:ext>
            </p:extLst>
          </p:nvPr>
        </p:nvGraphicFramePr>
        <p:xfrm>
          <a:off x="1683337" y="2052320"/>
          <a:ext cx="5777325" cy="3388360"/>
        </p:xfrm>
        <a:graphic>
          <a:graphicData uri="http://schemas.openxmlformats.org/drawingml/2006/table">
            <a:tbl>
              <a:tblPr firstRow="1" bandRow="1">
                <a:tableStyleId>{5C22544A-7EE6-4342-B048-85BDC9FD1C3A}</a:tableStyleId>
              </a:tblPr>
              <a:tblGrid>
                <a:gridCol w="5080857">
                  <a:extLst>
                    <a:ext uri="{9D8B030D-6E8A-4147-A177-3AD203B41FA5}">
                      <a16:colId xmlns:a16="http://schemas.microsoft.com/office/drawing/2014/main" val="20000"/>
                    </a:ext>
                  </a:extLst>
                </a:gridCol>
                <a:gridCol w="696468">
                  <a:extLst>
                    <a:ext uri="{9D8B030D-6E8A-4147-A177-3AD203B41FA5}">
                      <a16:colId xmlns:a16="http://schemas.microsoft.com/office/drawing/2014/main" val="20001"/>
                    </a:ext>
                  </a:extLst>
                </a:gridCol>
              </a:tblGrid>
              <a:tr h="370840">
                <a:tc>
                  <a:txBody>
                    <a:bodyPr/>
                    <a:lstStyle/>
                    <a:p>
                      <a:r>
                        <a:rPr lang="en-US" sz="1600" dirty="0" smtClean="0"/>
                        <a:t>Topic</a:t>
                      </a:r>
                      <a:endParaRPr lang="en-US" sz="1600" dirty="0"/>
                    </a:p>
                  </a:txBody>
                  <a:tcPr/>
                </a:tc>
                <a:tc>
                  <a:txBody>
                    <a:bodyPr/>
                    <a:lstStyle/>
                    <a:p>
                      <a:pPr algn="ctr"/>
                      <a:r>
                        <a:rPr lang="en-US" sz="1600" dirty="0" smtClean="0"/>
                        <a:t>Page</a:t>
                      </a:r>
                      <a:endParaRPr lang="en-US" sz="1600" dirty="0"/>
                    </a:p>
                  </a:txBody>
                  <a:tcPr/>
                </a:tc>
                <a:extLst>
                  <a:ext uri="{0D108BD9-81ED-4DB2-BD59-A6C34878D82A}">
                    <a16:rowId xmlns:a16="http://schemas.microsoft.com/office/drawing/2014/main" val="10000"/>
                  </a:ext>
                </a:extLst>
              </a:tr>
              <a:tr h="335280">
                <a:tc>
                  <a:txBody>
                    <a:bodyPr/>
                    <a:lstStyle/>
                    <a:p>
                      <a:r>
                        <a:rPr lang="en-US" sz="1600" dirty="0" smtClean="0"/>
                        <a:t>The Basics</a:t>
                      </a:r>
                      <a:endParaRPr lang="en-US" sz="1600" dirty="0"/>
                    </a:p>
                  </a:txBody>
                  <a:tcPr anchor="ctr"/>
                </a:tc>
                <a:tc>
                  <a:txBody>
                    <a:bodyPr/>
                    <a:lstStyle/>
                    <a:p>
                      <a:pPr algn="ctr"/>
                      <a:r>
                        <a:rPr lang="en-US" sz="1600" dirty="0" smtClean="0"/>
                        <a:t>3</a:t>
                      </a:r>
                      <a:endParaRPr lang="en-US" sz="1600" dirty="0"/>
                    </a:p>
                  </a:txBody>
                  <a:tcPr anchor="ctr"/>
                </a:tc>
                <a:extLst>
                  <a:ext uri="{0D108BD9-81ED-4DB2-BD59-A6C34878D82A}">
                    <a16:rowId xmlns:a16="http://schemas.microsoft.com/office/drawing/2014/main" val="10001"/>
                  </a:ext>
                </a:extLst>
              </a:tr>
              <a:tr h="335280">
                <a:tc>
                  <a:txBody>
                    <a:bodyPr/>
                    <a:lstStyle/>
                    <a:p>
                      <a:r>
                        <a:rPr lang="en-US" sz="1600" dirty="0" smtClean="0"/>
                        <a:t>Locating</a:t>
                      </a:r>
                      <a:r>
                        <a:rPr lang="en-US" sz="1600" baseline="0" dirty="0" smtClean="0"/>
                        <a:t> the RAL</a:t>
                      </a:r>
                      <a:endParaRPr lang="en-US" sz="1600" dirty="0"/>
                    </a:p>
                  </a:txBody>
                  <a:tcPr anchor="ctr"/>
                </a:tc>
                <a:tc>
                  <a:txBody>
                    <a:bodyPr/>
                    <a:lstStyle/>
                    <a:p>
                      <a:pPr algn="ctr"/>
                      <a:r>
                        <a:rPr lang="en-US" sz="1600" dirty="0" smtClean="0"/>
                        <a:t>6</a:t>
                      </a:r>
                      <a:endParaRPr lang="en-US" sz="1600" dirty="0"/>
                    </a:p>
                  </a:txBody>
                  <a:tcPr anchor="ctr"/>
                </a:tc>
                <a:extLst>
                  <a:ext uri="{0D108BD9-81ED-4DB2-BD59-A6C34878D82A}">
                    <a16:rowId xmlns:a16="http://schemas.microsoft.com/office/drawing/2014/main" val="10002"/>
                  </a:ext>
                </a:extLst>
              </a:tr>
              <a:tr h="335280">
                <a:tc>
                  <a:txBody>
                    <a:bodyPr/>
                    <a:lstStyle/>
                    <a:p>
                      <a:r>
                        <a:rPr lang="en-US" sz="1600" dirty="0" smtClean="0"/>
                        <a:t>Accessing a Form to Modify</a:t>
                      </a:r>
                      <a:endParaRPr lang="en-US" sz="1600" dirty="0"/>
                    </a:p>
                  </a:txBody>
                  <a:tcPr anchor="ctr"/>
                </a:tc>
                <a:tc>
                  <a:txBody>
                    <a:bodyPr/>
                    <a:lstStyle/>
                    <a:p>
                      <a:pPr algn="ctr"/>
                      <a:r>
                        <a:rPr lang="en-US" sz="1600" dirty="0" smtClean="0"/>
                        <a:t>8</a:t>
                      </a:r>
                      <a:endParaRPr lang="en-US" sz="1600" dirty="0"/>
                    </a:p>
                  </a:txBody>
                  <a:tcPr anchor="ctr"/>
                </a:tc>
                <a:extLst>
                  <a:ext uri="{0D108BD9-81ED-4DB2-BD59-A6C34878D82A}">
                    <a16:rowId xmlns:a16="http://schemas.microsoft.com/office/drawing/2014/main" val="10003"/>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Submitting</a:t>
                      </a:r>
                      <a:r>
                        <a:rPr lang="en-US" sz="1600" baseline="0" dirty="0" smtClean="0"/>
                        <a:t> RAL Modifications</a:t>
                      </a:r>
                      <a:endParaRPr lang="en-US" sz="1600" dirty="0" smtClean="0"/>
                    </a:p>
                  </a:txBody>
                  <a:tcPr anchor="ctr"/>
                </a:tc>
                <a:tc>
                  <a:txBody>
                    <a:bodyPr/>
                    <a:lstStyle/>
                    <a:p>
                      <a:pPr algn="ctr"/>
                      <a:r>
                        <a:rPr lang="en-US" sz="1600" dirty="0" smtClean="0"/>
                        <a:t>14</a:t>
                      </a:r>
                      <a:endParaRPr lang="en-US" sz="1600" dirty="0"/>
                    </a:p>
                  </a:txBody>
                  <a:tcPr anchor="ctr"/>
                </a:tc>
                <a:extLst>
                  <a:ext uri="{0D108BD9-81ED-4DB2-BD59-A6C34878D82A}">
                    <a16:rowId xmlns:a16="http://schemas.microsoft.com/office/drawing/2014/main" val="10004"/>
                  </a:ext>
                </a:extLst>
              </a:tr>
              <a:tr h="335280">
                <a:tc>
                  <a:txBody>
                    <a:bodyPr/>
                    <a:lstStyle/>
                    <a:p>
                      <a:pPr lvl="1"/>
                      <a:r>
                        <a:rPr lang="en-US" sz="1600" dirty="0" smtClean="0"/>
                        <a:t>To Change the Contact</a:t>
                      </a:r>
                      <a:r>
                        <a:rPr lang="en-US" sz="1600" baseline="0" dirty="0" smtClean="0"/>
                        <a:t> Person for the Form</a:t>
                      </a:r>
                      <a:endParaRPr lang="en-US" sz="1600" dirty="0"/>
                    </a:p>
                  </a:txBody>
                  <a:tcPr anchor="ctr"/>
                </a:tc>
                <a:tc>
                  <a:txBody>
                    <a:bodyPr/>
                    <a:lstStyle/>
                    <a:p>
                      <a:pPr algn="ctr"/>
                      <a:r>
                        <a:rPr lang="en-US" sz="1600" dirty="0" smtClean="0"/>
                        <a:t>16</a:t>
                      </a:r>
                      <a:endParaRPr lang="en-US" sz="1600" dirty="0"/>
                    </a:p>
                  </a:txBody>
                  <a:tcPr anchor="ctr"/>
                </a:tc>
                <a:extLst>
                  <a:ext uri="{0D108BD9-81ED-4DB2-BD59-A6C34878D82A}">
                    <a16:rowId xmlns:a16="http://schemas.microsoft.com/office/drawing/2014/main" val="10005"/>
                  </a:ext>
                </a:extLst>
              </a:tr>
              <a:tr h="335280">
                <a:tc>
                  <a:txBody>
                    <a:bodyPr/>
                    <a:lstStyle/>
                    <a:p>
                      <a:pPr lvl="1"/>
                      <a:r>
                        <a:rPr lang="en-US" sz="1600" dirty="0" smtClean="0"/>
                        <a:t>To Modify a Funding Request</a:t>
                      </a:r>
                      <a:endParaRPr lang="en-US" sz="1600" dirty="0"/>
                    </a:p>
                  </a:txBody>
                  <a:tcPr anchor="ctr"/>
                </a:tc>
                <a:tc>
                  <a:txBody>
                    <a:bodyPr/>
                    <a:lstStyle/>
                    <a:p>
                      <a:pPr algn="ctr"/>
                      <a:r>
                        <a:rPr lang="en-US" sz="1600" dirty="0" smtClean="0"/>
                        <a:t>25</a:t>
                      </a:r>
                      <a:endParaRPr lang="en-US" sz="1600" dirty="0"/>
                    </a:p>
                  </a:txBody>
                  <a:tcPr anchor="ctr"/>
                </a:tc>
                <a:extLst>
                  <a:ext uri="{0D108BD9-81ED-4DB2-BD59-A6C34878D82A}">
                    <a16:rowId xmlns:a16="http://schemas.microsoft.com/office/drawing/2014/main" val="10006"/>
                  </a:ext>
                </a:extLst>
              </a:tr>
              <a:tr h="335280">
                <a:tc>
                  <a:txBody>
                    <a:bodyPr/>
                    <a:lstStyle/>
                    <a:p>
                      <a:pPr lvl="1"/>
                      <a:r>
                        <a:rPr lang="en-US" sz="1600" dirty="0" smtClean="0"/>
                        <a:t>To Modify the BEN</a:t>
                      </a:r>
                      <a:endParaRPr lang="en-US" sz="1600" dirty="0"/>
                    </a:p>
                  </a:txBody>
                  <a:tcPr anchor="ctr"/>
                </a:tc>
                <a:tc>
                  <a:txBody>
                    <a:bodyPr/>
                    <a:lstStyle/>
                    <a:p>
                      <a:pPr algn="ctr"/>
                      <a:r>
                        <a:rPr lang="en-US" sz="1600" dirty="0" smtClean="0"/>
                        <a:t>45</a:t>
                      </a:r>
                      <a:endParaRPr lang="en-US" sz="1600" dirty="0"/>
                    </a:p>
                  </a:txBody>
                  <a:tcPr anchor="ctr"/>
                </a:tc>
                <a:extLst>
                  <a:ext uri="{0D108BD9-81ED-4DB2-BD59-A6C34878D82A}">
                    <a16:rowId xmlns:a16="http://schemas.microsoft.com/office/drawing/2014/main" val="10007"/>
                  </a:ext>
                </a:extLst>
              </a:tr>
              <a:tr h="335280">
                <a:tc>
                  <a:txBody>
                    <a:bodyPr/>
                    <a:lstStyle/>
                    <a:p>
                      <a:pPr lvl="1"/>
                      <a:r>
                        <a:rPr lang="en-US" sz="1600" dirty="0" smtClean="0"/>
                        <a:t>To Modify the Related Entities</a:t>
                      </a:r>
                      <a:endParaRPr lang="en-US" sz="1600" dirty="0"/>
                    </a:p>
                  </a:txBody>
                  <a:tcPr anchor="ctr"/>
                </a:tc>
                <a:tc>
                  <a:txBody>
                    <a:bodyPr/>
                    <a:lstStyle/>
                    <a:p>
                      <a:pPr algn="ctr"/>
                      <a:r>
                        <a:rPr lang="en-US" sz="1600" dirty="0" smtClean="0"/>
                        <a:t>52</a:t>
                      </a:r>
                      <a:endParaRPr lang="en-US" sz="1600" dirty="0"/>
                    </a:p>
                  </a:txBody>
                  <a:tcPr anchor="ctr"/>
                </a:tc>
                <a:extLst>
                  <a:ext uri="{0D108BD9-81ED-4DB2-BD59-A6C34878D82A}">
                    <a16:rowId xmlns:a16="http://schemas.microsoft.com/office/drawing/2014/main" val="10008"/>
                  </a:ext>
                </a:extLst>
              </a:tr>
              <a:tr h="335280">
                <a:tc>
                  <a:txBody>
                    <a:bodyPr/>
                    <a:lstStyle/>
                    <a:p>
                      <a:r>
                        <a:rPr lang="en-US" sz="1600" dirty="0" smtClean="0"/>
                        <a:t>Viewing Submitted Modification Requests</a:t>
                      </a:r>
                      <a:endParaRPr lang="en-US" sz="1600" dirty="0"/>
                    </a:p>
                  </a:txBody>
                  <a:tcPr anchor="ctr"/>
                </a:tc>
                <a:tc>
                  <a:txBody>
                    <a:bodyPr/>
                    <a:lstStyle/>
                    <a:p>
                      <a:pPr algn="ctr"/>
                      <a:r>
                        <a:rPr lang="en-US" sz="1600" dirty="0" smtClean="0"/>
                        <a:t>59</a:t>
                      </a:r>
                      <a:endParaRPr lang="en-US" sz="1600" dirty="0"/>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03975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2434846"/>
            <a:ext cx="8229600" cy="1988308"/>
          </a:xfrm>
          <a:prstGeom prst="rect">
            <a:avLst/>
          </a:prstGeom>
          <a:ln>
            <a:solidFill>
              <a:schemeClr val="tx1">
                <a:lumMod val="50000"/>
                <a:lumOff val="50000"/>
              </a:schemeClr>
            </a:solidFill>
          </a:ln>
        </p:spPr>
      </p:pic>
      <p:sp>
        <p:nvSpPr>
          <p:cNvPr id="12" name="Text Box 10"/>
          <p:cNvSpPr txBox="1">
            <a:spLocks noChangeArrowheads="1"/>
          </p:cNvSpPr>
          <p:nvPr/>
        </p:nvSpPr>
        <p:spPr bwMode="auto">
          <a:xfrm>
            <a:off x="4710358" y="1222063"/>
            <a:ext cx="38460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④ Click on the “EDIT APPLICATION” button to edit application details such the main contact person and holiday contact info</a:t>
            </a:r>
            <a:endParaRPr lang="en-US" altLang="en-US" dirty="0">
              <a:solidFill>
                <a:srgbClr val="FF0000"/>
              </a:solidFill>
            </a:endParaRPr>
          </a:p>
        </p:txBody>
      </p:sp>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a:solidFill>
                  <a:srgbClr val="007336"/>
                </a:solidFill>
              </a:rPr>
              <a:t>Form Contact</a:t>
            </a:r>
          </a:p>
        </p:txBody>
      </p:sp>
      <p:sp>
        <p:nvSpPr>
          <p:cNvPr id="8" name="Line 7"/>
          <p:cNvSpPr>
            <a:spLocks noChangeShapeType="1"/>
          </p:cNvSpPr>
          <p:nvPr/>
        </p:nvSpPr>
        <p:spPr bwMode="auto">
          <a:xfrm flipH="1">
            <a:off x="2465614" y="1559380"/>
            <a:ext cx="2244744" cy="173082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41714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3507" y="632282"/>
            <a:ext cx="7476985" cy="5766749"/>
          </a:xfrm>
          <a:prstGeom prst="rect">
            <a:avLst/>
          </a:prstGeom>
          <a:ln>
            <a:solidFill>
              <a:schemeClr val="tx1">
                <a:lumMod val="50000"/>
                <a:lumOff val="50000"/>
              </a:schemeClr>
            </a:solidFill>
          </a:ln>
        </p:spPr>
      </p:pic>
      <p:sp>
        <p:nvSpPr>
          <p:cNvPr id="12" name="Text Box 10"/>
          <p:cNvSpPr txBox="1">
            <a:spLocks noChangeArrowheads="1"/>
          </p:cNvSpPr>
          <p:nvPr/>
        </p:nvSpPr>
        <p:spPr bwMode="auto">
          <a:xfrm>
            <a:off x="217714" y="262950"/>
            <a:ext cx="79636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i="1" dirty="0" smtClean="0">
                <a:solidFill>
                  <a:srgbClr val="FF0000"/>
                </a:solidFill>
              </a:rPr>
              <a:t>The application details display</a:t>
            </a:r>
            <a:endParaRPr lang="en-US" altLang="en-US" i="1" dirty="0">
              <a:solidFill>
                <a:srgbClr val="FF0000"/>
              </a:solidFill>
            </a:endParaRPr>
          </a:p>
        </p:txBody>
      </p:sp>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Form Contact</a:t>
            </a:r>
            <a:endParaRPr lang="en-US" altLang="en-US" sz="3200" b="1" dirty="0">
              <a:solidFill>
                <a:srgbClr val="007336"/>
              </a:solidFill>
            </a:endParaRPr>
          </a:p>
        </p:txBody>
      </p:sp>
    </p:spTree>
    <p:extLst>
      <p:ext uri="{BB962C8B-B14F-4D97-AF65-F5344CB8AC3E}">
        <p14:creationId xmlns:p14="http://schemas.microsoft.com/office/powerpoint/2010/main" val="4094542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198" y="977675"/>
            <a:ext cx="8229600" cy="4930374"/>
          </a:xfrm>
          <a:prstGeom prst="rect">
            <a:avLst/>
          </a:prstGeom>
          <a:ln>
            <a:solidFill>
              <a:schemeClr val="tx1">
                <a:lumMod val="50000"/>
                <a:lumOff val="50000"/>
              </a:schemeClr>
            </a:solidFill>
          </a:ln>
        </p:spPr>
      </p:pic>
      <p:sp>
        <p:nvSpPr>
          <p:cNvPr id="12" name="Text Box 10"/>
          <p:cNvSpPr txBox="1">
            <a:spLocks noChangeArrowheads="1"/>
          </p:cNvSpPr>
          <p:nvPr/>
        </p:nvSpPr>
        <p:spPr bwMode="auto">
          <a:xfrm>
            <a:off x="346799" y="510123"/>
            <a:ext cx="79636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⑤ Modify information as necessary</a:t>
            </a:r>
            <a:endParaRPr lang="en-US" altLang="en-US" dirty="0">
              <a:solidFill>
                <a:srgbClr val="FF0000"/>
              </a:solidFill>
            </a:endParaRPr>
          </a:p>
        </p:txBody>
      </p:sp>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a:solidFill>
                  <a:srgbClr val="007336"/>
                </a:solidFill>
              </a:rPr>
              <a:t>Form Contact</a:t>
            </a:r>
          </a:p>
        </p:txBody>
      </p:sp>
      <p:sp>
        <p:nvSpPr>
          <p:cNvPr id="8" name="Text Box 10"/>
          <p:cNvSpPr txBox="1">
            <a:spLocks noChangeArrowheads="1"/>
          </p:cNvSpPr>
          <p:nvPr/>
        </p:nvSpPr>
        <p:spPr bwMode="auto">
          <a:xfrm>
            <a:off x="3343251" y="5940705"/>
            <a:ext cx="46495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         ⑥ Then click on the “CONTINUE” button</a:t>
            </a:r>
            <a:endParaRPr lang="en-US" altLang="en-US" dirty="0">
              <a:solidFill>
                <a:srgbClr val="FF0000"/>
              </a:solidFill>
            </a:endParaRPr>
          </a:p>
        </p:txBody>
      </p:sp>
      <p:sp>
        <p:nvSpPr>
          <p:cNvPr id="9" name="Line 7"/>
          <p:cNvSpPr>
            <a:spLocks noChangeShapeType="1"/>
          </p:cNvSpPr>
          <p:nvPr/>
        </p:nvSpPr>
        <p:spPr bwMode="auto">
          <a:xfrm flipV="1">
            <a:off x="7339693" y="5712106"/>
            <a:ext cx="653143" cy="28864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77844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1606690"/>
            <a:ext cx="8229600" cy="3669209"/>
          </a:xfrm>
          <a:prstGeom prst="rect">
            <a:avLst/>
          </a:prstGeom>
          <a:ln>
            <a:solidFill>
              <a:schemeClr val="tx1">
                <a:lumMod val="50000"/>
                <a:lumOff val="50000"/>
              </a:schemeClr>
            </a:solidFill>
          </a:ln>
        </p:spPr>
      </p:pic>
      <p:sp>
        <p:nvSpPr>
          <p:cNvPr id="12" name="Text Box 10"/>
          <p:cNvSpPr txBox="1">
            <a:spLocks noChangeArrowheads="1"/>
          </p:cNvSpPr>
          <p:nvPr/>
        </p:nvSpPr>
        <p:spPr bwMode="auto">
          <a:xfrm>
            <a:off x="2479965" y="5509102"/>
            <a:ext cx="57995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         ⑦ Click on the “FINISH &amp; SUBMIT REQUEST” button</a:t>
            </a:r>
          </a:p>
        </p:txBody>
      </p:sp>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a:solidFill>
                  <a:srgbClr val="007336"/>
                </a:solidFill>
              </a:rPr>
              <a:t>Form Contact</a:t>
            </a:r>
          </a:p>
        </p:txBody>
      </p:sp>
      <p:sp>
        <p:nvSpPr>
          <p:cNvPr id="8" name="Text Box 10"/>
          <p:cNvSpPr txBox="1">
            <a:spLocks noChangeArrowheads="1"/>
          </p:cNvSpPr>
          <p:nvPr/>
        </p:nvSpPr>
        <p:spPr bwMode="auto">
          <a:xfrm>
            <a:off x="332510" y="1115182"/>
            <a:ext cx="3865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i="1" dirty="0" smtClean="0">
                <a:solidFill>
                  <a:srgbClr val="FF0000"/>
                </a:solidFill>
              </a:rPr>
              <a:t>Your requested change will display</a:t>
            </a:r>
          </a:p>
        </p:txBody>
      </p:sp>
      <p:sp>
        <p:nvSpPr>
          <p:cNvPr id="9" name="Text Box 10"/>
          <p:cNvSpPr txBox="1">
            <a:spLocks noChangeArrowheads="1"/>
          </p:cNvSpPr>
          <p:nvPr/>
        </p:nvSpPr>
        <p:spPr bwMode="auto">
          <a:xfrm>
            <a:off x="4122738" y="1851042"/>
            <a:ext cx="42568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i="1" dirty="0" smtClean="0">
                <a:solidFill>
                  <a:srgbClr val="FF0000"/>
                </a:solidFill>
              </a:rPr>
              <a:t>Check the check box for a change and then click on the “Remove” button to discard a requested change</a:t>
            </a:r>
          </a:p>
        </p:txBody>
      </p:sp>
      <p:sp>
        <p:nvSpPr>
          <p:cNvPr id="10" name="Line 7"/>
          <p:cNvSpPr>
            <a:spLocks noChangeShapeType="1"/>
          </p:cNvSpPr>
          <p:nvPr/>
        </p:nvSpPr>
        <p:spPr bwMode="auto">
          <a:xfrm flipV="1">
            <a:off x="6017079" y="5065961"/>
            <a:ext cx="1285486" cy="45428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608680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38375" y="2724150"/>
            <a:ext cx="4667250" cy="1409700"/>
          </a:xfrm>
          <a:prstGeom prst="rect">
            <a:avLst/>
          </a:prstGeom>
          <a:ln>
            <a:solidFill>
              <a:schemeClr val="tx1">
                <a:lumMod val="50000"/>
                <a:lumOff val="50000"/>
              </a:schemeClr>
            </a:solidFill>
          </a:ln>
        </p:spPr>
      </p:pic>
      <p:sp>
        <p:nvSpPr>
          <p:cNvPr id="12" name="Text Box 10"/>
          <p:cNvSpPr txBox="1">
            <a:spLocks noChangeArrowheads="1"/>
          </p:cNvSpPr>
          <p:nvPr/>
        </p:nvSpPr>
        <p:spPr bwMode="auto">
          <a:xfrm>
            <a:off x="2571591" y="4323714"/>
            <a:ext cx="79636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         ⑧ Click on the “YES” button to submit the change</a:t>
            </a:r>
          </a:p>
        </p:txBody>
      </p:sp>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Form Contact</a:t>
            </a:r>
            <a:endParaRPr lang="en-US" altLang="en-US" sz="3200" b="1" dirty="0">
              <a:solidFill>
                <a:srgbClr val="007336"/>
              </a:solidFill>
            </a:endParaRPr>
          </a:p>
        </p:txBody>
      </p:sp>
      <p:sp>
        <p:nvSpPr>
          <p:cNvPr id="10" name="Line 7"/>
          <p:cNvSpPr>
            <a:spLocks noChangeShapeType="1"/>
          </p:cNvSpPr>
          <p:nvPr/>
        </p:nvSpPr>
        <p:spPr bwMode="auto">
          <a:xfrm flipV="1">
            <a:off x="4921322" y="3682537"/>
            <a:ext cx="1180220" cy="69688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a:xfrm>
            <a:off x="2826281" y="6179944"/>
            <a:ext cx="5953809" cy="369332"/>
          </a:xfrm>
          <a:prstGeom prst="rect">
            <a:avLst/>
          </a:prstGeom>
        </p:spPr>
        <p:txBody>
          <a:bodyPr wrap="none">
            <a:spAutoFit/>
          </a:bodyPr>
          <a:lstStyle/>
          <a:p>
            <a:pPr algn="r">
              <a:spcBef>
                <a:spcPct val="50000"/>
              </a:spcBef>
            </a:pPr>
            <a:r>
              <a:rPr lang="en-US" i="1" dirty="0" smtClean="0">
                <a:solidFill>
                  <a:schemeClr val="accent5">
                    <a:lumMod val="75000"/>
                  </a:schemeClr>
                </a:solidFill>
              </a:rPr>
              <a:t>skip to page 59 in </a:t>
            </a:r>
            <a:r>
              <a:rPr lang="en-US" i="1" dirty="0">
                <a:solidFill>
                  <a:schemeClr val="accent5">
                    <a:lumMod val="75000"/>
                  </a:schemeClr>
                </a:solidFill>
              </a:rPr>
              <a:t>this </a:t>
            </a:r>
            <a:r>
              <a:rPr lang="en-US" i="1" dirty="0" smtClean="0">
                <a:solidFill>
                  <a:schemeClr val="accent5">
                    <a:lumMod val="75000"/>
                  </a:schemeClr>
                </a:solidFill>
              </a:rPr>
              <a:t>guide for info on viewing modifications </a:t>
            </a:r>
            <a:endParaRPr lang="en-US" i="1" dirty="0">
              <a:solidFill>
                <a:schemeClr val="accent5">
                  <a:lumMod val="75000"/>
                </a:schemeClr>
              </a:solidFill>
            </a:endParaRPr>
          </a:p>
        </p:txBody>
      </p:sp>
    </p:spTree>
    <p:extLst>
      <p:ext uri="{BB962C8B-B14F-4D97-AF65-F5344CB8AC3E}">
        <p14:creationId xmlns:p14="http://schemas.microsoft.com/office/powerpoint/2010/main" val="1723472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720975"/>
            <a:ext cx="7772400" cy="1470025"/>
          </a:xfrm>
        </p:spPr>
        <p:txBody>
          <a:bodyPr/>
          <a:lstStyle/>
          <a:p>
            <a:r>
              <a:rPr lang="en-US" dirty="0" smtClean="0"/>
              <a:t>To Modify a Funding Request</a:t>
            </a:r>
            <a:endParaRPr lang="en-US" dirty="0"/>
          </a:p>
        </p:txBody>
      </p:sp>
      <p:sp>
        <p:nvSpPr>
          <p:cNvPr id="3" name="TextBox 2"/>
          <p:cNvSpPr txBox="1"/>
          <p:nvPr/>
        </p:nvSpPr>
        <p:spPr>
          <a:xfrm>
            <a:off x="1406015" y="3740720"/>
            <a:ext cx="6339437" cy="923330"/>
          </a:xfrm>
          <a:prstGeom prst="rect">
            <a:avLst/>
          </a:prstGeom>
          <a:noFill/>
        </p:spPr>
        <p:txBody>
          <a:bodyPr wrap="square" rtlCol="0">
            <a:spAutoFit/>
          </a:bodyPr>
          <a:lstStyle/>
          <a:p>
            <a:pPr algn="ctr"/>
            <a:r>
              <a:rPr lang="en-US" i="1" dirty="0" smtClean="0">
                <a:solidFill>
                  <a:srgbClr val="FF0000"/>
                </a:solidFill>
              </a:rPr>
              <a:t>Examples of modifications include adding a missing FRN, editing FRN line items (such as costs and product information), and editing the FRN key information (such as the narrative).</a:t>
            </a:r>
            <a:endParaRPr lang="en-US" i="1" dirty="0">
              <a:solidFill>
                <a:srgbClr val="FF0000"/>
              </a:solidFill>
            </a:endParaRPr>
          </a:p>
        </p:txBody>
      </p:sp>
    </p:spTree>
    <p:extLst>
      <p:ext uri="{BB962C8B-B14F-4D97-AF65-F5344CB8AC3E}">
        <p14:creationId xmlns:p14="http://schemas.microsoft.com/office/powerpoint/2010/main" val="3088592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7200" y="2256605"/>
            <a:ext cx="8229600" cy="2344789"/>
          </a:xfrm>
          <a:prstGeom prst="rect">
            <a:avLst/>
          </a:prstGeom>
          <a:ln>
            <a:solidFill>
              <a:schemeClr val="tx1">
                <a:lumMod val="50000"/>
                <a:lumOff val="50000"/>
              </a:schemeClr>
            </a:solidFill>
          </a:ln>
        </p:spPr>
      </p:pic>
      <p:sp>
        <p:nvSpPr>
          <p:cNvPr id="2"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a:solidFill>
                  <a:srgbClr val="007336"/>
                </a:solidFill>
              </a:rPr>
              <a:t>Funding Request Details</a:t>
            </a:r>
          </a:p>
        </p:txBody>
      </p:sp>
      <p:sp>
        <p:nvSpPr>
          <p:cNvPr id="8" name="Text Box 10"/>
          <p:cNvSpPr txBox="1">
            <a:spLocks noChangeArrowheads="1"/>
          </p:cNvSpPr>
          <p:nvPr/>
        </p:nvSpPr>
        <p:spPr bwMode="auto">
          <a:xfrm>
            <a:off x="2507225" y="3592869"/>
            <a:ext cx="55627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① Click on the “APPLICATION” button</a:t>
            </a:r>
          </a:p>
        </p:txBody>
      </p:sp>
      <p:sp>
        <p:nvSpPr>
          <p:cNvPr id="10" name="Line 7"/>
          <p:cNvSpPr>
            <a:spLocks noChangeShapeType="1"/>
          </p:cNvSpPr>
          <p:nvPr/>
        </p:nvSpPr>
        <p:spPr bwMode="auto">
          <a:xfrm flipH="1" flipV="1">
            <a:off x="1081547" y="3573205"/>
            <a:ext cx="1484670" cy="17698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0942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Funding Request Details</a:t>
            </a:r>
            <a:endParaRPr lang="en-US" altLang="en-US" sz="3200" b="1" dirty="0">
              <a:solidFill>
                <a:srgbClr val="007336"/>
              </a:solidFill>
            </a:endParaRPr>
          </a:p>
        </p:txBody>
      </p:sp>
      <p:pic>
        <p:nvPicPr>
          <p:cNvPr id="8" name="Picture 7"/>
          <p:cNvPicPr>
            <a:picLocks noChangeAspect="1"/>
          </p:cNvPicPr>
          <p:nvPr/>
        </p:nvPicPr>
        <p:blipFill>
          <a:blip r:embed="rId3"/>
          <a:stretch>
            <a:fillRect/>
          </a:stretch>
        </p:blipFill>
        <p:spPr>
          <a:xfrm>
            <a:off x="457200" y="2183125"/>
            <a:ext cx="8229600" cy="2745749"/>
          </a:xfrm>
          <a:prstGeom prst="rect">
            <a:avLst/>
          </a:prstGeom>
          <a:ln>
            <a:solidFill>
              <a:schemeClr val="tx1">
                <a:lumMod val="50000"/>
                <a:lumOff val="50000"/>
              </a:schemeClr>
            </a:solidFill>
          </a:ln>
        </p:spPr>
      </p:pic>
      <p:sp>
        <p:nvSpPr>
          <p:cNvPr id="9" name="Text Box 10"/>
          <p:cNvSpPr txBox="1">
            <a:spLocks noChangeArrowheads="1"/>
          </p:cNvSpPr>
          <p:nvPr/>
        </p:nvSpPr>
        <p:spPr bwMode="auto">
          <a:xfrm>
            <a:off x="152400" y="1526166"/>
            <a:ext cx="79636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      ② Select </a:t>
            </a:r>
            <a:r>
              <a:rPr lang="en-US" altLang="en-US" dirty="0">
                <a:solidFill>
                  <a:srgbClr val="FF0000"/>
                </a:solidFill>
              </a:rPr>
              <a:t>“Funding Request Details” </a:t>
            </a:r>
            <a:r>
              <a:rPr lang="en-US" altLang="en-US" dirty="0" smtClean="0">
                <a:solidFill>
                  <a:srgbClr val="FF0000"/>
                </a:solidFill>
              </a:rPr>
              <a:t>from the sub-category menu</a:t>
            </a:r>
            <a:endParaRPr lang="en-US" altLang="en-US" dirty="0">
              <a:solidFill>
                <a:srgbClr val="FF0000"/>
              </a:solidFill>
            </a:endParaRPr>
          </a:p>
        </p:txBody>
      </p:sp>
    </p:spTree>
    <p:extLst>
      <p:ext uri="{BB962C8B-B14F-4D97-AF65-F5344CB8AC3E}">
        <p14:creationId xmlns:p14="http://schemas.microsoft.com/office/powerpoint/2010/main" val="391868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457200" y="1211946"/>
            <a:ext cx="79636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i="1" dirty="0" smtClean="0">
                <a:solidFill>
                  <a:srgbClr val="FF0000"/>
                </a:solidFill>
              </a:rPr>
              <a:t>A list of FRNs for this Form 471 displays</a:t>
            </a:r>
            <a:endParaRPr lang="en-US" altLang="en-US" i="1" dirty="0">
              <a:solidFill>
                <a:srgbClr val="FF0000"/>
              </a:solidFill>
            </a:endParaRPr>
          </a:p>
        </p:txBody>
      </p:sp>
      <p:sp>
        <p:nvSpPr>
          <p:cNvPr id="11"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Funding Request Details</a:t>
            </a:r>
            <a:endParaRPr lang="en-US" altLang="en-US" sz="3200" b="1" dirty="0">
              <a:solidFill>
                <a:srgbClr val="007336"/>
              </a:solidFill>
            </a:endParaRPr>
          </a:p>
        </p:txBody>
      </p:sp>
      <p:pic>
        <p:nvPicPr>
          <p:cNvPr id="3" name="Picture 2"/>
          <p:cNvPicPr>
            <a:picLocks noChangeAspect="1"/>
          </p:cNvPicPr>
          <p:nvPr/>
        </p:nvPicPr>
        <p:blipFill>
          <a:blip r:embed="rId2"/>
          <a:stretch>
            <a:fillRect/>
          </a:stretch>
        </p:blipFill>
        <p:spPr>
          <a:xfrm>
            <a:off x="457200" y="1752122"/>
            <a:ext cx="8229600" cy="3353755"/>
          </a:xfrm>
          <a:prstGeom prst="rect">
            <a:avLst/>
          </a:prstGeom>
          <a:ln>
            <a:solidFill>
              <a:schemeClr val="tx1">
                <a:lumMod val="50000"/>
                <a:lumOff val="50000"/>
              </a:schemeClr>
            </a:solidFill>
          </a:ln>
        </p:spPr>
      </p:pic>
    </p:spTree>
    <p:extLst>
      <p:ext uri="{BB962C8B-B14F-4D97-AF65-F5344CB8AC3E}">
        <p14:creationId xmlns:p14="http://schemas.microsoft.com/office/powerpoint/2010/main" val="270397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57200" y="1752122"/>
            <a:ext cx="8229600" cy="3353755"/>
          </a:xfrm>
          <a:prstGeom prst="rect">
            <a:avLst/>
          </a:prstGeom>
          <a:ln>
            <a:solidFill>
              <a:schemeClr val="tx1">
                <a:lumMod val="50000"/>
                <a:lumOff val="50000"/>
              </a:schemeClr>
            </a:solidFill>
          </a:ln>
        </p:spPr>
      </p:pic>
      <p:sp>
        <p:nvSpPr>
          <p:cNvPr id="7" name="Text Box 10"/>
          <p:cNvSpPr txBox="1">
            <a:spLocks noChangeArrowheads="1"/>
          </p:cNvSpPr>
          <p:nvPr/>
        </p:nvSpPr>
        <p:spPr bwMode="auto">
          <a:xfrm>
            <a:off x="457200" y="1308080"/>
            <a:ext cx="79636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b="1" i="1" dirty="0" smtClean="0">
                <a:solidFill>
                  <a:srgbClr val="FF0000"/>
                </a:solidFill>
              </a:rPr>
              <a:t>To add a new FRN:</a:t>
            </a:r>
            <a:endParaRPr lang="en-US" altLang="en-US" b="1" i="1" dirty="0">
              <a:solidFill>
                <a:srgbClr val="FF0000"/>
              </a:solidFill>
            </a:endParaRPr>
          </a:p>
        </p:txBody>
      </p:sp>
      <p:sp>
        <p:nvSpPr>
          <p:cNvPr id="9" name="Text Box 10"/>
          <p:cNvSpPr txBox="1">
            <a:spLocks noChangeArrowheads="1"/>
          </p:cNvSpPr>
          <p:nvPr/>
        </p:nvSpPr>
        <p:spPr bwMode="auto">
          <a:xfrm>
            <a:off x="481227" y="5275489"/>
            <a:ext cx="81630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dirty="0" smtClean="0">
                <a:solidFill>
                  <a:srgbClr val="FF0000"/>
                </a:solidFill>
              </a:rPr>
              <a:t>Click on the “ADD FRN” button to add an FRN. Follow the steps as prompted to create key information for a new FRN such as you did when creating the Form 471.</a:t>
            </a:r>
            <a:endParaRPr lang="en-US" altLang="en-US" dirty="0">
              <a:solidFill>
                <a:srgbClr val="FF0000"/>
              </a:solidFill>
            </a:endParaRPr>
          </a:p>
        </p:txBody>
      </p:sp>
      <p:sp>
        <p:nvSpPr>
          <p:cNvPr id="10" name="Line 7"/>
          <p:cNvSpPr>
            <a:spLocks noChangeShapeType="1"/>
          </p:cNvSpPr>
          <p:nvPr/>
        </p:nvSpPr>
        <p:spPr bwMode="auto">
          <a:xfrm flipV="1">
            <a:off x="2488851" y="4204607"/>
            <a:ext cx="2058657" cy="11324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Funding Request Details</a:t>
            </a:r>
            <a:endParaRPr lang="en-US" altLang="en-US" sz="3200" b="1" dirty="0">
              <a:solidFill>
                <a:srgbClr val="007336"/>
              </a:solidFill>
            </a:endParaRPr>
          </a:p>
        </p:txBody>
      </p:sp>
    </p:spTree>
    <p:extLst>
      <p:ext uri="{BB962C8B-B14F-4D97-AF65-F5344CB8AC3E}">
        <p14:creationId xmlns:p14="http://schemas.microsoft.com/office/powerpoint/2010/main" val="2154363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720975"/>
            <a:ext cx="7772400" cy="1470025"/>
          </a:xfrm>
        </p:spPr>
        <p:txBody>
          <a:bodyPr/>
          <a:lstStyle/>
          <a:p>
            <a:r>
              <a:rPr lang="en-US" dirty="0" smtClean="0"/>
              <a:t>The Basics</a:t>
            </a:r>
            <a:endParaRPr lang="en-US" dirty="0"/>
          </a:p>
        </p:txBody>
      </p:sp>
    </p:spTree>
    <p:extLst>
      <p:ext uri="{BB962C8B-B14F-4D97-AF65-F5344CB8AC3E}">
        <p14:creationId xmlns:p14="http://schemas.microsoft.com/office/powerpoint/2010/main" val="3530452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0" y="626250"/>
            <a:ext cx="8229600" cy="3372787"/>
          </a:xfrm>
          <a:prstGeom prst="rect">
            <a:avLst/>
          </a:prstGeom>
          <a:ln>
            <a:solidFill>
              <a:schemeClr val="tx1">
                <a:lumMod val="50000"/>
                <a:lumOff val="50000"/>
              </a:schemeClr>
            </a:solidFill>
          </a:ln>
        </p:spPr>
      </p:pic>
      <p:sp>
        <p:nvSpPr>
          <p:cNvPr id="6" name="Text Box 10"/>
          <p:cNvSpPr txBox="1">
            <a:spLocks noChangeArrowheads="1"/>
          </p:cNvSpPr>
          <p:nvPr/>
        </p:nvSpPr>
        <p:spPr bwMode="auto">
          <a:xfrm>
            <a:off x="1657442" y="3944019"/>
            <a:ext cx="549231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b="1" i="1" dirty="0" smtClean="0">
                <a:solidFill>
                  <a:srgbClr val="FF0000"/>
                </a:solidFill>
              </a:rPr>
              <a:t>To modify an existing FRN</a:t>
            </a:r>
            <a:r>
              <a:rPr lang="en-US" altLang="en-US" b="1" i="1" dirty="0">
                <a:solidFill>
                  <a:srgbClr val="FF0000"/>
                </a:solidFill>
              </a:rPr>
              <a:t>:</a:t>
            </a:r>
          </a:p>
          <a:p>
            <a:pPr>
              <a:spcBef>
                <a:spcPct val="50000"/>
              </a:spcBef>
            </a:pPr>
            <a:r>
              <a:rPr lang="en-US" altLang="en-US" dirty="0" smtClean="0">
                <a:solidFill>
                  <a:srgbClr val="FF0000"/>
                </a:solidFill>
              </a:rPr>
              <a:t>Click on the checkbox for an FRN to modify, and then… </a:t>
            </a:r>
            <a:endParaRPr lang="en-US" altLang="en-US" dirty="0">
              <a:solidFill>
                <a:srgbClr val="FF0000"/>
              </a:solidFill>
            </a:endParaRPr>
          </a:p>
        </p:txBody>
      </p:sp>
      <p:sp>
        <p:nvSpPr>
          <p:cNvPr id="7" name="TextBox 6"/>
          <p:cNvSpPr txBox="1"/>
          <p:nvPr/>
        </p:nvSpPr>
        <p:spPr>
          <a:xfrm>
            <a:off x="2257929" y="4735309"/>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A</a:t>
            </a:r>
            <a:endParaRPr lang="en-US" dirty="0">
              <a:solidFill>
                <a:srgbClr val="FF0000"/>
              </a:solidFill>
            </a:endParaRPr>
          </a:p>
        </p:txBody>
      </p:sp>
      <p:sp>
        <p:nvSpPr>
          <p:cNvPr id="8" name="TextBox 7"/>
          <p:cNvSpPr txBox="1"/>
          <p:nvPr/>
        </p:nvSpPr>
        <p:spPr>
          <a:xfrm>
            <a:off x="2256420" y="5292859"/>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B</a:t>
            </a:r>
            <a:endParaRPr lang="en-US" dirty="0">
              <a:solidFill>
                <a:srgbClr val="FF0000"/>
              </a:solidFill>
            </a:endParaRPr>
          </a:p>
        </p:txBody>
      </p:sp>
      <p:sp>
        <p:nvSpPr>
          <p:cNvPr id="9" name="Text Box 10"/>
          <p:cNvSpPr txBox="1">
            <a:spLocks noChangeArrowheads="1"/>
          </p:cNvSpPr>
          <p:nvPr/>
        </p:nvSpPr>
        <p:spPr bwMode="auto">
          <a:xfrm>
            <a:off x="2531796" y="5241135"/>
            <a:ext cx="49352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To edit the FRN, click on the “EDIT FUNDING REQUEST” button </a:t>
            </a:r>
            <a:r>
              <a:rPr lang="en-US" altLang="en-US" dirty="0">
                <a:solidFill>
                  <a:schemeClr val="accent5">
                    <a:lumMod val="75000"/>
                  </a:schemeClr>
                </a:solidFill>
              </a:rPr>
              <a:t>→ </a:t>
            </a:r>
            <a:r>
              <a:rPr lang="en-US" altLang="en-US" i="1" dirty="0">
                <a:solidFill>
                  <a:schemeClr val="accent5">
                    <a:lumMod val="75000"/>
                  </a:schemeClr>
                </a:solidFill>
              </a:rPr>
              <a:t>skip to page </a:t>
            </a:r>
            <a:r>
              <a:rPr lang="en-US" altLang="en-US" i="1" dirty="0" smtClean="0">
                <a:solidFill>
                  <a:schemeClr val="accent5">
                    <a:lumMod val="75000"/>
                  </a:schemeClr>
                </a:solidFill>
              </a:rPr>
              <a:t>36</a:t>
            </a:r>
            <a:endParaRPr lang="en-US" altLang="en-US" dirty="0">
              <a:solidFill>
                <a:srgbClr val="FF0000"/>
              </a:solidFill>
            </a:endParaRPr>
          </a:p>
        </p:txBody>
      </p:sp>
      <p:sp>
        <p:nvSpPr>
          <p:cNvPr id="11" name="Text Box 10"/>
          <p:cNvSpPr txBox="1">
            <a:spLocks noChangeArrowheads="1"/>
          </p:cNvSpPr>
          <p:nvPr/>
        </p:nvSpPr>
        <p:spPr bwMode="auto">
          <a:xfrm>
            <a:off x="2522808" y="4682699"/>
            <a:ext cx="49352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To view and edit existing line items, click on the “VIEW LINE ITEMS” button </a:t>
            </a:r>
            <a:r>
              <a:rPr lang="en-US" altLang="en-US" dirty="0">
                <a:solidFill>
                  <a:schemeClr val="accent5">
                    <a:lumMod val="75000"/>
                  </a:schemeClr>
                </a:solidFill>
              </a:rPr>
              <a:t>→ </a:t>
            </a:r>
            <a:r>
              <a:rPr lang="en-US" altLang="en-US" i="1" dirty="0" smtClean="0">
                <a:solidFill>
                  <a:schemeClr val="accent5">
                    <a:lumMod val="75000"/>
                  </a:schemeClr>
                </a:solidFill>
              </a:rPr>
              <a:t>go to the next page</a:t>
            </a:r>
            <a:endParaRPr lang="en-US" altLang="en-US" dirty="0">
              <a:solidFill>
                <a:srgbClr val="FF0000"/>
              </a:solidFill>
            </a:endParaRPr>
          </a:p>
        </p:txBody>
      </p:sp>
      <p:sp>
        <p:nvSpPr>
          <p:cNvPr id="12" name="TextBox 11"/>
          <p:cNvSpPr txBox="1"/>
          <p:nvPr/>
        </p:nvSpPr>
        <p:spPr>
          <a:xfrm>
            <a:off x="2247431" y="5865892"/>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C</a:t>
            </a:r>
            <a:endParaRPr lang="en-US" dirty="0">
              <a:solidFill>
                <a:srgbClr val="FF0000"/>
              </a:solidFill>
            </a:endParaRPr>
          </a:p>
        </p:txBody>
      </p:sp>
      <p:sp>
        <p:nvSpPr>
          <p:cNvPr id="14"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Funding Request Details</a:t>
            </a:r>
            <a:endParaRPr lang="en-US" altLang="en-US" sz="3200" b="1" dirty="0">
              <a:solidFill>
                <a:srgbClr val="007336"/>
              </a:solidFill>
            </a:endParaRPr>
          </a:p>
        </p:txBody>
      </p:sp>
      <p:sp>
        <p:nvSpPr>
          <p:cNvPr id="16" name="TextBox 15"/>
          <p:cNvSpPr txBox="1"/>
          <p:nvPr/>
        </p:nvSpPr>
        <p:spPr>
          <a:xfrm>
            <a:off x="5399398" y="3249413"/>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A</a:t>
            </a:r>
            <a:endParaRPr lang="en-US" dirty="0">
              <a:solidFill>
                <a:srgbClr val="FF0000"/>
              </a:solidFill>
            </a:endParaRPr>
          </a:p>
        </p:txBody>
      </p:sp>
      <p:sp>
        <p:nvSpPr>
          <p:cNvPr id="17" name="TextBox 16"/>
          <p:cNvSpPr txBox="1"/>
          <p:nvPr/>
        </p:nvSpPr>
        <p:spPr>
          <a:xfrm>
            <a:off x="6480546" y="3249413"/>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B</a:t>
            </a:r>
            <a:endParaRPr lang="en-US" dirty="0">
              <a:solidFill>
                <a:srgbClr val="FF0000"/>
              </a:solidFill>
            </a:endParaRPr>
          </a:p>
        </p:txBody>
      </p:sp>
      <p:sp>
        <p:nvSpPr>
          <p:cNvPr id="18" name="TextBox 17"/>
          <p:cNvSpPr txBox="1"/>
          <p:nvPr/>
        </p:nvSpPr>
        <p:spPr>
          <a:xfrm>
            <a:off x="7834458" y="3249413"/>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C</a:t>
            </a:r>
            <a:endParaRPr lang="en-US" dirty="0">
              <a:solidFill>
                <a:srgbClr val="FF0000"/>
              </a:solidFill>
            </a:endParaRPr>
          </a:p>
        </p:txBody>
      </p:sp>
      <p:sp>
        <p:nvSpPr>
          <p:cNvPr id="13" name="Text Box 10"/>
          <p:cNvSpPr txBox="1">
            <a:spLocks noChangeArrowheads="1"/>
          </p:cNvSpPr>
          <p:nvPr/>
        </p:nvSpPr>
        <p:spPr bwMode="auto">
          <a:xfrm>
            <a:off x="2522807" y="5804336"/>
            <a:ext cx="49352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To edit contract info, click on the “EDIT PURCHASE AGREEMENT” button </a:t>
            </a:r>
            <a:r>
              <a:rPr lang="en-US" altLang="en-US" dirty="0">
                <a:solidFill>
                  <a:schemeClr val="accent5">
                    <a:lumMod val="75000"/>
                  </a:schemeClr>
                </a:solidFill>
              </a:rPr>
              <a:t>→ </a:t>
            </a:r>
            <a:r>
              <a:rPr lang="en-US" altLang="en-US" i="1" dirty="0">
                <a:solidFill>
                  <a:schemeClr val="accent5">
                    <a:lumMod val="75000"/>
                  </a:schemeClr>
                </a:solidFill>
              </a:rPr>
              <a:t>skip to page </a:t>
            </a:r>
            <a:r>
              <a:rPr lang="en-US" altLang="en-US" i="1" dirty="0" smtClean="0">
                <a:solidFill>
                  <a:schemeClr val="accent5">
                    <a:lumMod val="75000"/>
                  </a:schemeClr>
                </a:solidFill>
              </a:rPr>
              <a:t>41</a:t>
            </a:r>
            <a:endParaRPr lang="en-US" altLang="en-US" dirty="0">
              <a:solidFill>
                <a:srgbClr val="FF0000"/>
              </a:solidFill>
            </a:endParaRPr>
          </a:p>
        </p:txBody>
      </p:sp>
    </p:spTree>
    <p:extLst>
      <p:ext uri="{BB962C8B-B14F-4D97-AF65-F5344CB8AC3E}">
        <p14:creationId xmlns:p14="http://schemas.microsoft.com/office/powerpoint/2010/main" val="795136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043048"/>
            <a:ext cx="8229600" cy="4765876"/>
          </a:xfrm>
          <a:prstGeom prst="rect">
            <a:avLst/>
          </a:prstGeom>
          <a:ln>
            <a:solidFill>
              <a:schemeClr val="tx1">
                <a:lumMod val="50000"/>
                <a:lumOff val="50000"/>
              </a:schemeClr>
            </a:solidFill>
          </a:ln>
        </p:spPr>
      </p:pic>
      <p:sp>
        <p:nvSpPr>
          <p:cNvPr id="5" name="TextBox 4"/>
          <p:cNvSpPr txBox="1"/>
          <p:nvPr/>
        </p:nvSpPr>
        <p:spPr>
          <a:xfrm>
            <a:off x="3809155" y="1625486"/>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A</a:t>
            </a:r>
            <a:endParaRPr lang="en-US" dirty="0">
              <a:solidFill>
                <a:srgbClr val="FF0000"/>
              </a:solidFill>
            </a:endParaRPr>
          </a:p>
        </p:txBody>
      </p:sp>
      <p:sp>
        <p:nvSpPr>
          <p:cNvPr id="6" name="Text Box 10"/>
          <p:cNvSpPr txBox="1">
            <a:spLocks noChangeArrowheads="1"/>
          </p:cNvSpPr>
          <p:nvPr/>
        </p:nvSpPr>
        <p:spPr bwMode="auto">
          <a:xfrm>
            <a:off x="4026340" y="1573455"/>
            <a:ext cx="46204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dirty="0" smtClean="0">
                <a:solidFill>
                  <a:srgbClr val="FF0000"/>
                </a:solidFill>
              </a:rPr>
              <a:t>① If you clicked on the “View Line Items” button, the line items for that FRN will display</a:t>
            </a:r>
            <a:endParaRPr lang="en-US" altLang="en-US" dirty="0">
              <a:solidFill>
                <a:srgbClr val="FF0000"/>
              </a:solidFill>
            </a:endParaRPr>
          </a:p>
        </p:txBody>
      </p:sp>
      <p:sp>
        <p:nvSpPr>
          <p:cNvPr id="10"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Line Items</a:t>
            </a:r>
            <a:endParaRPr lang="en-US" altLang="en-US" sz="3200" b="1" dirty="0">
              <a:solidFill>
                <a:srgbClr val="007336"/>
              </a:solidFill>
            </a:endParaRPr>
          </a:p>
        </p:txBody>
      </p:sp>
      <p:sp>
        <p:nvSpPr>
          <p:cNvPr id="2" name="Rectangle 1"/>
          <p:cNvSpPr/>
          <p:nvPr/>
        </p:nvSpPr>
        <p:spPr>
          <a:xfrm>
            <a:off x="320040" y="3686178"/>
            <a:ext cx="8503920" cy="13756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10"/>
          <p:cNvSpPr txBox="1">
            <a:spLocks noChangeArrowheads="1"/>
          </p:cNvSpPr>
          <p:nvPr/>
        </p:nvSpPr>
        <p:spPr bwMode="auto">
          <a:xfrm>
            <a:off x="260607" y="574079"/>
            <a:ext cx="5492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b="1" i="1" dirty="0" smtClean="0">
                <a:solidFill>
                  <a:srgbClr val="FF0000"/>
                </a:solidFill>
              </a:rPr>
              <a:t>To view and modify existing FRN line items:</a:t>
            </a:r>
            <a:endParaRPr lang="en-US" altLang="en-US" b="1" i="1" dirty="0">
              <a:solidFill>
                <a:srgbClr val="FF0000"/>
              </a:solidFill>
            </a:endParaRPr>
          </a:p>
        </p:txBody>
      </p:sp>
    </p:spTree>
    <p:extLst>
      <p:ext uri="{BB962C8B-B14F-4D97-AF65-F5344CB8AC3E}">
        <p14:creationId xmlns:p14="http://schemas.microsoft.com/office/powerpoint/2010/main" val="3304549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653318"/>
            <a:ext cx="8229600" cy="4730554"/>
          </a:xfrm>
          <a:prstGeom prst="rect">
            <a:avLst/>
          </a:prstGeom>
          <a:ln>
            <a:solidFill>
              <a:schemeClr val="tx1">
                <a:lumMod val="50000"/>
                <a:lumOff val="50000"/>
              </a:schemeClr>
            </a:solidFill>
          </a:ln>
        </p:spPr>
      </p:pic>
      <p:sp>
        <p:nvSpPr>
          <p:cNvPr id="5" name="TextBox 4"/>
          <p:cNvSpPr txBox="1"/>
          <p:nvPr/>
        </p:nvSpPr>
        <p:spPr>
          <a:xfrm>
            <a:off x="1270199" y="5546748"/>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A</a:t>
            </a:r>
            <a:endParaRPr lang="en-US" dirty="0">
              <a:solidFill>
                <a:srgbClr val="FF0000"/>
              </a:solidFill>
            </a:endParaRPr>
          </a:p>
        </p:txBody>
      </p:sp>
      <p:sp>
        <p:nvSpPr>
          <p:cNvPr id="6" name="Text Box 10"/>
          <p:cNvSpPr txBox="1">
            <a:spLocks noChangeArrowheads="1"/>
          </p:cNvSpPr>
          <p:nvPr/>
        </p:nvSpPr>
        <p:spPr bwMode="auto">
          <a:xfrm>
            <a:off x="1487382" y="5485192"/>
            <a:ext cx="61539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dirty="0" smtClean="0">
                <a:solidFill>
                  <a:srgbClr val="FF0000"/>
                </a:solidFill>
              </a:rPr>
              <a:t>② Select the check box for a line item, and click on either the “EDIT LINE ITEM” or “MANAGE RECIPIENTS OF SERVICE” button (whichever is appropriate for the change you need to make)</a:t>
            </a:r>
            <a:endParaRPr lang="en-US" altLang="en-US" dirty="0">
              <a:solidFill>
                <a:srgbClr val="FF0000"/>
              </a:solidFill>
            </a:endParaRPr>
          </a:p>
        </p:txBody>
      </p:sp>
      <p:sp>
        <p:nvSpPr>
          <p:cNvPr id="10"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Line </a:t>
            </a:r>
            <a:r>
              <a:rPr lang="en-US" altLang="en-US" sz="3200" b="1" dirty="0">
                <a:solidFill>
                  <a:srgbClr val="007336"/>
                </a:solidFill>
              </a:rPr>
              <a:t>Items</a:t>
            </a:r>
          </a:p>
        </p:txBody>
      </p:sp>
      <p:sp>
        <p:nvSpPr>
          <p:cNvPr id="7" name="Line 7"/>
          <p:cNvSpPr>
            <a:spLocks noChangeShapeType="1"/>
          </p:cNvSpPr>
          <p:nvPr/>
        </p:nvSpPr>
        <p:spPr bwMode="auto">
          <a:xfrm flipH="1" flipV="1">
            <a:off x="759817" y="3959677"/>
            <a:ext cx="3501940" cy="15812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7"/>
          <p:cNvSpPr>
            <a:spLocks noChangeShapeType="1"/>
          </p:cNvSpPr>
          <p:nvPr/>
        </p:nvSpPr>
        <p:spPr bwMode="auto">
          <a:xfrm flipV="1">
            <a:off x="5919107" y="4653643"/>
            <a:ext cx="1116619" cy="88727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18588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147" y="230653"/>
            <a:ext cx="5376672" cy="6562035"/>
          </a:xfrm>
          <a:prstGeom prst="rect">
            <a:avLst/>
          </a:prstGeom>
          <a:ln>
            <a:solidFill>
              <a:schemeClr val="tx1">
                <a:lumMod val="50000"/>
                <a:lumOff val="50000"/>
              </a:schemeClr>
            </a:solidFill>
          </a:ln>
        </p:spPr>
      </p:pic>
      <p:sp>
        <p:nvSpPr>
          <p:cNvPr id="10"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Line </a:t>
            </a:r>
            <a:r>
              <a:rPr lang="en-US" altLang="en-US" sz="3200" b="1" dirty="0">
                <a:solidFill>
                  <a:srgbClr val="007336"/>
                </a:solidFill>
              </a:rPr>
              <a:t>Items</a:t>
            </a:r>
          </a:p>
        </p:txBody>
      </p:sp>
      <p:sp>
        <p:nvSpPr>
          <p:cNvPr id="9" name="Text Box 10"/>
          <p:cNvSpPr txBox="1">
            <a:spLocks noChangeArrowheads="1"/>
          </p:cNvSpPr>
          <p:nvPr/>
        </p:nvSpPr>
        <p:spPr bwMode="auto">
          <a:xfrm>
            <a:off x="5549819" y="4145466"/>
            <a:ext cx="3519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         ③ Make your desired change</a:t>
            </a:r>
          </a:p>
        </p:txBody>
      </p:sp>
      <p:sp>
        <p:nvSpPr>
          <p:cNvPr id="12" name="TextBox 11"/>
          <p:cNvSpPr txBox="1"/>
          <p:nvPr/>
        </p:nvSpPr>
        <p:spPr>
          <a:xfrm>
            <a:off x="5806456" y="4207021"/>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A</a:t>
            </a:r>
            <a:endParaRPr lang="en-US" dirty="0">
              <a:solidFill>
                <a:srgbClr val="FF0000"/>
              </a:solidFill>
            </a:endParaRPr>
          </a:p>
        </p:txBody>
      </p:sp>
      <p:sp>
        <p:nvSpPr>
          <p:cNvPr id="13" name="Text Box 10"/>
          <p:cNvSpPr txBox="1">
            <a:spLocks noChangeArrowheads="1"/>
          </p:cNvSpPr>
          <p:nvPr/>
        </p:nvSpPr>
        <p:spPr bwMode="auto">
          <a:xfrm>
            <a:off x="5977653" y="2046299"/>
            <a:ext cx="245806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b="1" i="1" dirty="0" smtClean="0">
                <a:solidFill>
                  <a:srgbClr val="FF0000"/>
                </a:solidFill>
              </a:rPr>
              <a:t>Example of “</a:t>
            </a:r>
            <a:r>
              <a:rPr lang="en-US" altLang="en-US" b="1" i="1" dirty="0">
                <a:solidFill>
                  <a:srgbClr val="FF0000"/>
                </a:solidFill>
              </a:rPr>
              <a:t>Edit Line Item” </a:t>
            </a:r>
            <a:r>
              <a:rPr lang="en-US" altLang="en-US" b="1" i="1" dirty="0" smtClean="0">
                <a:solidFill>
                  <a:srgbClr val="FF0000"/>
                </a:solidFill>
              </a:rPr>
              <a:t>screen: </a:t>
            </a:r>
            <a:r>
              <a:rPr lang="en-US" altLang="en-US" dirty="0" smtClean="0">
                <a:solidFill>
                  <a:srgbClr val="FF0000"/>
                </a:solidFill>
              </a:rPr>
              <a:t>change the originally entered cost and/or service or product info</a:t>
            </a:r>
          </a:p>
        </p:txBody>
      </p:sp>
      <p:sp>
        <p:nvSpPr>
          <p:cNvPr id="14" name="Text Box 10"/>
          <p:cNvSpPr txBox="1">
            <a:spLocks noChangeArrowheads="1"/>
          </p:cNvSpPr>
          <p:nvPr/>
        </p:nvSpPr>
        <p:spPr bwMode="auto">
          <a:xfrm>
            <a:off x="5563370" y="5190967"/>
            <a:ext cx="3519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marL="171450" indent="-171450">
              <a:spcBef>
                <a:spcPct val="50000"/>
              </a:spcBef>
            </a:pPr>
            <a:r>
              <a:rPr lang="en-US" altLang="en-US" dirty="0" smtClean="0">
                <a:solidFill>
                  <a:srgbClr val="FF0000"/>
                </a:solidFill>
              </a:rPr>
              <a:t>         ⑤ Click on the “CONTINUE” button to proceed</a:t>
            </a:r>
          </a:p>
        </p:txBody>
      </p:sp>
      <p:sp>
        <p:nvSpPr>
          <p:cNvPr id="15" name="TextBox 14"/>
          <p:cNvSpPr txBox="1"/>
          <p:nvPr/>
        </p:nvSpPr>
        <p:spPr>
          <a:xfrm>
            <a:off x="5820007" y="5252523"/>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A</a:t>
            </a:r>
            <a:endParaRPr lang="en-US" dirty="0">
              <a:solidFill>
                <a:srgbClr val="FF0000"/>
              </a:solidFill>
            </a:endParaRPr>
          </a:p>
        </p:txBody>
      </p:sp>
      <p:sp>
        <p:nvSpPr>
          <p:cNvPr id="16" name="Line 7"/>
          <p:cNvSpPr>
            <a:spLocks noChangeShapeType="1"/>
          </p:cNvSpPr>
          <p:nvPr/>
        </p:nvSpPr>
        <p:spPr bwMode="auto">
          <a:xfrm flipH="1">
            <a:off x="5563370" y="5804642"/>
            <a:ext cx="845594" cy="8982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 Box 10"/>
          <p:cNvSpPr txBox="1">
            <a:spLocks noChangeArrowheads="1"/>
          </p:cNvSpPr>
          <p:nvPr/>
        </p:nvSpPr>
        <p:spPr bwMode="auto">
          <a:xfrm>
            <a:off x="5549819" y="4562023"/>
            <a:ext cx="3519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marL="171450" indent="-171450">
              <a:spcBef>
                <a:spcPct val="50000"/>
              </a:spcBef>
            </a:pPr>
            <a:r>
              <a:rPr lang="en-US" altLang="en-US" dirty="0" smtClean="0">
                <a:solidFill>
                  <a:srgbClr val="FF0000"/>
                </a:solidFill>
              </a:rPr>
              <a:t>         ④ Upload documentation       supporting the requested change</a:t>
            </a:r>
          </a:p>
        </p:txBody>
      </p:sp>
      <p:sp>
        <p:nvSpPr>
          <p:cNvPr id="19" name="TextBox 18"/>
          <p:cNvSpPr txBox="1"/>
          <p:nvPr/>
        </p:nvSpPr>
        <p:spPr>
          <a:xfrm>
            <a:off x="5806456" y="4623578"/>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A</a:t>
            </a:r>
            <a:endParaRPr lang="en-US" dirty="0">
              <a:solidFill>
                <a:srgbClr val="FF0000"/>
              </a:solidFill>
            </a:endParaRPr>
          </a:p>
        </p:txBody>
      </p:sp>
    </p:spTree>
    <p:extLst>
      <p:ext uri="{BB962C8B-B14F-4D97-AF65-F5344CB8AC3E}">
        <p14:creationId xmlns:p14="http://schemas.microsoft.com/office/powerpoint/2010/main" val="4093469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1515054"/>
            <a:ext cx="8229600" cy="3812007"/>
          </a:xfrm>
          <a:prstGeom prst="rect">
            <a:avLst/>
          </a:prstGeom>
          <a:ln>
            <a:solidFill>
              <a:schemeClr val="tx1">
                <a:lumMod val="50000"/>
                <a:lumOff val="50000"/>
              </a:schemeClr>
            </a:solidFill>
          </a:ln>
        </p:spPr>
      </p:pic>
      <p:sp>
        <p:nvSpPr>
          <p:cNvPr id="10"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Line </a:t>
            </a:r>
            <a:r>
              <a:rPr lang="en-US" altLang="en-US" sz="3200" b="1" dirty="0">
                <a:solidFill>
                  <a:srgbClr val="007336"/>
                </a:solidFill>
              </a:rPr>
              <a:t>Items</a:t>
            </a:r>
          </a:p>
        </p:txBody>
      </p:sp>
      <p:sp>
        <p:nvSpPr>
          <p:cNvPr id="9" name="Text Box 10"/>
          <p:cNvSpPr txBox="1">
            <a:spLocks noChangeArrowheads="1"/>
          </p:cNvSpPr>
          <p:nvPr/>
        </p:nvSpPr>
        <p:spPr bwMode="auto">
          <a:xfrm>
            <a:off x="2561459" y="5474625"/>
            <a:ext cx="6464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         ⑥ Click on the “FINISH &amp; SUBMIT REQUEST” button</a:t>
            </a:r>
          </a:p>
        </p:txBody>
      </p:sp>
      <p:sp>
        <p:nvSpPr>
          <p:cNvPr id="11" name="Line 7"/>
          <p:cNvSpPr>
            <a:spLocks noChangeShapeType="1"/>
          </p:cNvSpPr>
          <p:nvPr/>
        </p:nvSpPr>
        <p:spPr bwMode="auto">
          <a:xfrm flipV="1">
            <a:off x="6751864" y="5190290"/>
            <a:ext cx="541963" cy="34588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TextBox 11"/>
          <p:cNvSpPr txBox="1"/>
          <p:nvPr/>
        </p:nvSpPr>
        <p:spPr>
          <a:xfrm>
            <a:off x="2818097" y="5536180"/>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A</a:t>
            </a:r>
            <a:endParaRPr lang="en-US" dirty="0">
              <a:solidFill>
                <a:srgbClr val="FF0000"/>
              </a:solidFill>
            </a:endParaRPr>
          </a:p>
        </p:txBody>
      </p:sp>
      <p:sp>
        <p:nvSpPr>
          <p:cNvPr id="7" name="Text Box 10"/>
          <p:cNvSpPr txBox="1">
            <a:spLocks noChangeArrowheads="1"/>
          </p:cNvSpPr>
          <p:nvPr/>
        </p:nvSpPr>
        <p:spPr bwMode="auto">
          <a:xfrm>
            <a:off x="393934" y="1014042"/>
            <a:ext cx="3865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i="1" dirty="0" smtClean="0">
                <a:solidFill>
                  <a:srgbClr val="FF0000"/>
                </a:solidFill>
              </a:rPr>
              <a:t>Your requested change will display</a:t>
            </a:r>
          </a:p>
        </p:txBody>
      </p:sp>
    </p:spTree>
    <p:extLst>
      <p:ext uri="{BB962C8B-B14F-4D97-AF65-F5344CB8AC3E}">
        <p14:creationId xmlns:p14="http://schemas.microsoft.com/office/powerpoint/2010/main" val="2022026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3137" y="2728912"/>
            <a:ext cx="4657725" cy="1400175"/>
          </a:xfrm>
          <a:prstGeom prst="rect">
            <a:avLst/>
          </a:prstGeom>
          <a:ln>
            <a:solidFill>
              <a:schemeClr val="tx1">
                <a:lumMod val="50000"/>
                <a:lumOff val="50000"/>
              </a:schemeClr>
            </a:solidFill>
          </a:ln>
        </p:spPr>
      </p:pic>
      <p:sp>
        <p:nvSpPr>
          <p:cNvPr id="6" name="TextBox 5"/>
          <p:cNvSpPr txBox="1"/>
          <p:nvPr/>
        </p:nvSpPr>
        <p:spPr>
          <a:xfrm>
            <a:off x="2826281" y="4379419"/>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A</a:t>
            </a:r>
            <a:endParaRPr lang="en-US" dirty="0">
              <a:solidFill>
                <a:srgbClr val="FF0000"/>
              </a:solidFill>
            </a:endParaRPr>
          </a:p>
        </p:txBody>
      </p:sp>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Line </a:t>
            </a:r>
            <a:r>
              <a:rPr lang="en-US" altLang="en-US" sz="3200" b="1" dirty="0">
                <a:solidFill>
                  <a:srgbClr val="007336"/>
                </a:solidFill>
              </a:rPr>
              <a:t>Items</a:t>
            </a:r>
          </a:p>
        </p:txBody>
      </p:sp>
      <p:sp>
        <p:nvSpPr>
          <p:cNvPr id="9" name="Rectangle 8"/>
          <p:cNvSpPr/>
          <p:nvPr/>
        </p:nvSpPr>
        <p:spPr>
          <a:xfrm>
            <a:off x="2826281" y="6179944"/>
            <a:ext cx="5953809" cy="369332"/>
          </a:xfrm>
          <a:prstGeom prst="rect">
            <a:avLst/>
          </a:prstGeom>
        </p:spPr>
        <p:txBody>
          <a:bodyPr wrap="none">
            <a:spAutoFit/>
          </a:bodyPr>
          <a:lstStyle/>
          <a:p>
            <a:pPr algn="r">
              <a:spcBef>
                <a:spcPct val="50000"/>
              </a:spcBef>
            </a:pPr>
            <a:r>
              <a:rPr lang="en-US" i="1" dirty="0" smtClean="0">
                <a:solidFill>
                  <a:schemeClr val="accent5">
                    <a:lumMod val="75000"/>
                  </a:schemeClr>
                </a:solidFill>
              </a:rPr>
              <a:t>skip to page 59 in </a:t>
            </a:r>
            <a:r>
              <a:rPr lang="en-US" i="1" dirty="0">
                <a:solidFill>
                  <a:schemeClr val="accent5">
                    <a:lumMod val="75000"/>
                  </a:schemeClr>
                </a:solidFill>
              </a:rPr>
              <a:t>this </a:t>
            </a:r>
            <a:r>
              <a:rPr lang="en-US" i="1" dirty="0" smtClean="0">
                <a:solidFill>
                  <a:schemeClr val="accent5">
                    <a:lumMod val="75000"/>
                  </a:schemeClr>
                </a:solidFill>
              </a:rPr>
              <a:t>guide for info on viewing modifications </a:t>
            </a:r>
            <a:endParaRPr lang="en-US" i="1" dirty="0">
              <a:solidFill>
                <a:schemeClr val="accent5">
                  <a:lumMod val="75000"/>
                </a:schemeClr>
              </a:solidFill>
            </a:endParaRPr>
          </a:p>
        </p:txBody>
      </p:sp>
      <p:sp>
        <p:nvSpPr>
          <p:cNvPr id="10" name="Text Box 10"/>
          <p:cNvSpPr txBox="1">
            <a:spLocks noChangeArrowheads="1"/>
          </p:cNvSpPr>
          <p:nvPr/>
        </p:nvSpPr>
        <p:spPr bwMode="auto">
          <a:xfrm>
            <a:off x="2571592" y="4323714"/>
            <a:ext cx="57577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         ⑦ Click on the “YES” button to submit the change</a:t>
            </a:r>
          </a:p>
        </p:txBody>
      </p:sp>
      <p:sp>
        <p:nvSpPr>
          <p:cNvPr id="11" name="Line 7"/>
          <p:cNvSpPr>
            <a:spLocks noChangeShapeType="1"/>
          </p:cNvSpPr>
          <p:nvPr/>
        </p:nvSpPr>
        <p:spPr bwMode="auto">
          <a:xfrm flipV="1">
            <a:off x="4921322" y="3722913"/>
            <a:ext cx="1201892" cy="65650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54279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2764890"/>
            <a:ext cx="8229600" cy="1316225"/>
          </a:xfrm>
          <a:prstGeom prst="rect">
            <a:avLst/>
          </a:prstGeom>
          <a:ln>
            <a:solidFill>
              <a:schemeClr val="tx1">
                <a:lumMod val="50000"/>
                <a:lumOff val="50000"/>
              </a:schemeClr>
            </a:solidFill>
          </a:ln>
        </p:spPr>
      </p:pic>
      <p:sp>
        <p:nvSpPr>
          <p:cNvPr id="5" name="TextBox 4"/>
          <p:cNvSpPr txBox="1"/>
          <p:nvPr/>
        </p:nvSpPr>
        <p:spPr>
          <a:xfrm>
            <a:off x="1571107" y="4740018"/>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B</a:t>
            </a:r>
            <a:endParaRPr lang="en-US" dirty="0">
              <a:solidFill>
                <a:srgbClr val="FF0000"/>
              </a:solidFill>
            </a:endParaRPr>
          </a:p>
        </p:txBody>
      </p:sp>
      <p:sp>
        <p:nvSpPr>
          <p:cNvPr id="6" name="Text Box 10"/>
          <p:cNvSpPr txBox="1">
            <a:spLocks noChangeArrowheads="1"/>
          </p:cNvSpPr>
          <p:nvPr/>
        </p:nvSpPr>
        <p:spPr bwMode="auto">
          <a:xfrm>
            <a:off x="1788292" y="4678462"/>
            <a:ext cx="61420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dirty="0" smtClean="0">
                <a:solidFill>
                  <a:srgbClr val="FF0000"/>
                </a:solidFill>
              </a:rPr>
              <a:t>① If you clicked on the “Edit Funding Request” button, click on the “EDIT FRN KEY INFORMATION” button to proceed</a:t>
            </a:r>
          </a:p>
        </p:txBody>
      </p:sp>
      <p:sp>
        <p:nvSpPr>
          <p:cNvPr id="7" name="Line 7"/>
          <p:cNvSpPr>
            <a:spLocks noChangeShapeType="1"/>
          </p:cNvSpPr>
          <p:nvPr/>
        </p:nvSpPr>
        <p:spPr bwMode="auto">
          <a:xfrm flipH="1" flipV="1">
            <a:off x="1788291" y="3469823"/>
            <a:ext cx="164825" cy="120863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10"/>
          <p:cNvSpPr txBox="1">
            <a:spLocks noChangeArrowheads="1"/>
          </p:cNvSpPr>
          <p:nvPr/>
        </p:nvSpPr>
        <p:spPr bwMode="auto">
          <a:xfrm>
            <a:off x="4858219" y="2042675"/>
            <a:ext cx="35878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i="1" dirty="0" smtClean="0">
                <a:solidFill>
                  <a:srgbClr val="FF0000"/>
                </a:solidFill>
              </a:rPr>
              <a:t>Click on the “CANCEL FRN” button to remove an FRN from your Form 471</a:t>
            </a:r>
            <a:endParaRPr lang="en-US" altLang="en-US" i="1" dirty="0">
              <a:solidFill>
                <a:srgbClr val="FF0000"/>
              </a:solidFill>
            </a:endParaRPr>
          </a:p>
        </p:txBody>
      </p:sp>
      <p:sp>
        <p:nvSpPr>
          <p:cNvPr id="10"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Funding Request</a:t>
            </a:r>
            <a:endParaRPr lang="en-US" altLang="en-US" sz="3200" b="1" dirty="0">
              <a:solidFill>
                <a:srgbClr val="007336"/>
              </a:solidFill>
            </a:endParaRPr>
          </a:p>
        </p:txBody>
      </p:sp>
      <p:sp>
        <p:nvSpPr>
          <p:cNvPr id="9" name="Text Box 10"/>
          <p:cNvSpPr txBox="1">
            <a:spLocks noChangeArrowheads="1"/>
          </p:cNvSpPr>
          <p:nvPr/>
        </p:nvSpPr>
        <p:spPr bwMode="auto">
          <a:xfrm>
            <a:off x="227950" y="1262890"/>
            <a:ext cx="5492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b="1" i="1" dirty="0" smtClean="0">
                <a:solidFill>
                  <a:srgbClr val="FF0000"/>
                </a:solidFill>
              </a:rPr>
              <a:t>To edit the Funding Request:</a:t>
            </a:r>
            <a:endParaRPr lang="en-US" altLang="en-US" b="1" i="1" dirty="0">
              <a:solidFill>
                <a:srgbClr val="FF0000"/>
              </a:solidFill>
            </a:endParaRPr>
          </a:p>
        </p:txBody>
      </p:sp>
    </p:spTree>
    <p:extLst>
      <p:ext uri="{BB962C8B-B14F-4D97-AF65-F5344CB8AC3E}">
        <p14:creationId xmlns:p14="http://schemas.microsoft.com/office/powerpoint/2010/main" val="33418778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1322043"/>
            <a:ext cx="8229600" cy="4213913"/>
          </a:xfrm>
          <a:prstGeom prst="rect">
            <a:avLst/>
          </a:prstGeom>
          <a:ln>
            <a:solidFill>
              <a:schemeClr val="tx1">
                <a:lumMod val="50000"/>
                <a:lumOff val="50000"/>
              </a:schemeClr>
            </a:solidFill>
          </a:ln>
        </p:spPr>
      </p:pic>
      <p:sp>
        <p:nvSpPr>
          <p:cNvPr id="9" name="Text Box 10"/>
          <p:cNvSpPr txBox="1">
            <a:spLocks noChangeArrowheads="1"/>
          </p:cNvSpPr>
          <p:nvPr/>
        </p:nvSpPr>
        <p:spPr bwMode="auto">
          <a:xfrm>
            <a:off x="369024" y="931540"/>
            <a:ext cx="79636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i="1" dirty="0" smtClean="0">
                <a:solidFill>
                  <a:srgbClr val="FF0000"/>
                </a:solidFill>
              </a:rPr>
              <a:t>The FRN displays</a:t>
            </a:r>
            <a:endParaRPr lang="en-US" altLang="en-US" i="1" dirty="0">
              <a:solidFill>
                <a:srgbClr val="FF0000"/>
              </a:solidFill>
            </a:endParaRPr>
          </a:p>
        </p:txBody>
      </p:sp>
      <p:sp>
        <p:nvSpPr>
          <p:cNvPr id="10"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Funding </a:t>
            </a:r>
            <a:r>
              <a:rPr lang="en-US" altLang="en-US" sz="3200" b="1" dirty="0">
                <a:solidFill>
                  <a:srgbClr val="007336"/>
                </a:solidFill>
              </a:rPr>
              <a:t>Request</a:t>
            </a:r>
          </a:p>
        </p:txBody>
      </p:sp>
    </p:spTree>
    <p:extLst>
      <p:ext uri="{BB962C8B-B14F-4D97-AF65-F5344CB8AC3E}">
        <p14:creationId xmlns:p14="http://schemas.microsoft.com/office/powerpoint/2010/main" val="33093208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1344777"/>
            <a:ext cx="8229600" cy="4182046"/>
          </a:xfrm>
          <a:prstGeom prst="rect">
            <a:avLst/>
          </a:prstGeom>
          <a:ln>
            <a:solidFill>
              <a:schemeClr val="tx1">
                <a:lumMod val="50000"/>
                <a:lumOff val="50000"/>
              </a:schemeClr>
            </a:solidFill>
          </a:ln>
        </p:spPr>
      </p:pic>
      <p:sp>
        <p:nvSpPr>
          <p:cNvPr id="4" name="TextBox 3"/>
          <p:cNvSpPr txBox="1"/>
          <p:nvPr/>
        </p:nvSpPr>
        <p:spPr>
          <a:xfrm>
            <a:off x="1880391" y="5606738"/>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B</a:t>
            </a:r>
            <a:endParaRPr lang="en-US" dirty="0">
              <a:solidFill>
                <a:srgbClr val="FF0000"/>
              </a:solidFill>
            </a:endParaRPr>
          </a:p>
        </p:txBody>
      </p:sp>
      <p:sp>
        <p:nvSpPr>
          <p:cNvPr id="5" name="Text Box 10"/>
          <p:cNvSpPr txBox="1">
            <a:spLocks noChangeArrowheads="1"/>
          </p:cNvSpPr>
          <p:nvPr/>
        </p:nvSpPr>
        <p:spPr bwMode="auto">
          <a:xfrm>
            <a:off x="2097576" y="5545182"/>
            <a:ext cx="6142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dirty="0" smtClean="0">
                <a:solidFill>
                  <a:srgbClr val="FF0000"/>
                </a:solidFill>
              </a:rPr>
              <a:t>③ Then click on the “SAVE &amp; CONTINUE” button to proceed</a:t>
            </a:r>
            <a:endParaRPr lang="en-US" altLang="en-US" dirty="0">
              <a:solidFill>
                <a:srgbClr val="FF0000"/>
              </a:solidFill>
            </a:endParaRPr>
          </a:p>
        </p:txBody>
      </p:sp>
      <p:sp>
        <p:nvSpPr>
          <p:cNvPr id="6" name="Line 7"/>
          <p:cNvSpPr>
            <a:spLocks noChangeShapeType="1"/>
          </p:cNvSpPr>
          <p:nvPr/>
        </p:nvSpPr>
        <p:spPr bwMode="auto">
          <a:xfrm flipV="1">
            <a:off x="6875071" y="5347606"/>
            <a:ext cx="660565" cy="25913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TextBox 6"/>
          <p:cNvSpPr txBox="1"/>
          <p:nvPr/>
        </p:nvSpPr>
        <p:spPr>
          <a:xfrm>
            <a:off x="485775" y="985986"/>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B</a:t>
            </a:r>
            <a:endParaRPr lang="en-US" dirty="0">
              <a:solidFill>
                <a:srgbClr val="FF0000"/>
              </a:solidFill>
            </a:endParaRPr>
          </a:p>
        </p:txBody>
      </p:sp>
      <p:sp>
        <p:nvSpPr>
          <p:cNvPr id="8" name="Text Box 10"/>
          <p:cNvSpPr txBox="1">
            <a:spLocks noChangeArrowheads="1"/>
          </p:cNvSpPr>
          <p:nvPr/>
        </p:nvSpPr>
        <p:spPr bwMode="auto">
          <a:xfrm>
            <a:off x="702960" y="924430"/>
            <a:ext cx="6142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dirty="0" smtClean="0">
                <a:solidFill>
                  <a:srgbClr val="FF0000"/>
                </a:solidFill>
              </a:rPr>
              <a:t>② Make any necessary changes</a:t>
            </a:r>
            <a:endParaRPr lang="en-US" altLang="en-US" dirty="0">
              <a:solidFill>
                <a:srgbClr val="FF0000"/>
              </a:solidFill>
            </a:endParaRPr>
          </a:p>
        </p:txBody>
      </p:sp>
      <p:sp>
        <p:nvSpPr>
          <p:cNvPr id="9"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Funding </a:t>
            </a:r>
            <a:r>
              <a:rPr lang="en-US" altLang="en-US" sz="3200" b="1" dirty="0">
                <a:solidFill>
                  <a:srgbClr val="007336"/>
                </a:solidFill>
              </a:rPr>
              <a:t>Request</a:t>
            </a:r>
          </a:p>
        </p:txBody>
      </p:sp>
    </p:spTree>
    <p:extLst>
      <p:ext uri="{BB962C8B-B14F-4D97-AF65-F5344CB8AC3E}">
        <p14:creationId xmlns:p14="http://schemas.microsoft.com/office/powerpoint/2010/main" val="27443226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1607500"/>
            <a:ext cx="8229600" cy="3658314"/>
          </a:xfrm>
          <a:prstGeom prst="rect">
            <a:avLst/>
          </a:prstGeom>
          <a:ln>
            <a:solidFill>
              <a:schemeClr val="tx1">
                <a:lumMod val="50000"/>
                <a:lumOff val="50000"/>
              </a:schemeClr>
            </a:solidFill>
          </a:ln>
        </p:spPr>
      </p:pic>
      <p:sp>
        <p:nvSpPr>
          <p:cNvPr id="4" name="Text Box 10"/>
          <p:cNvSpPr txBox="1">
            <a:spLocks noChangeArrowheads="1"/>
          </p:cNvSpPr>
          <p:nvPr/>
        </p:nvSpPr>
        <p:spPr bwMode="auto">
          <a:xfrm>
            <a:off x="2653102" y="5629195"/>
            <a:ext cx="6464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         ④ Click on the “FINISH &amp; SUBMIT REQUEST” button</a:t>
            </a:r>
          </a:p>
        </p:txBody>
      </p:sp>
      <p:sp>
        <p:nvSpPr>
          <p:cNvPr id="5" name="Text Box 10"/>
          <p:cNvSpPr txBox="1">
            <a:spLocks noChangeArrowheads="1"/>
          </p:cNvSpPr>
          <p:nvPr/>
        </p:nvSpPr>
        <p:spPr bwMode="auto">
          <a:xfrm>
            <a:off x="257696" y="1090652"/>
            <a:ext cx="3865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i="1" dirty="0" smtClean="0">
                <a:solidFill>
                  <a:srgbClr val="FF0000"/>
                </a:solidFill>
              </a:rPr>
              <a:t>Your requested change will display</a:t>
            </a:r>
          </a:p>
        </p:txBody>
      </p:sp>
      <p:sp>
        <p:nvSpPr>
          <p:cNvPr id="6" name="Text Box 10"/>
          <p:cNvSpPr txBox="1">
            <a:spLocks noChangeArrowheads="1"/>
          </p:cNvSpPr>
          <p:nvPr/>
        </p:nvSpPr>
        <p:spPr bwMode="auto">
          <a:xfrm>
            <a:off x="4504926" y="1896173"/>
            <a:ext cx="42568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i="1" dirty="0" smtClean="0">
                <a:solidFill>
                  <a:srgbClr val="FF0000"/>
                </a:solidFill>
              </a:rPr>
              <a:t>Check the check box for a change and then click on the “REMOVE” button to discard a requested change</a:t>
            </a:r>
          </a:p>
        </p:txBody>
      </p:sp>
      <p:sp>
        <p:nvSpPr>
          <p:cNvPr id="7" name="Line 7"/>
          <p:cNvSpPr>
            <a:spLocks noChangeShapeType="1"/>
          </p:cNvSpPr>
          <p:nvPr/>
        </p:nvSpPr>
        <p:spPr bwMode="auto">
          <a:xfrm flipV="1">
            <a:off x="6123215" y="5110843"/>
            <a:ext cx="1159328" cy="57990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Box 7"/>
          <p:cNvSpPr txBox="1"/>
          <p:nvPr/>
        </p:nvSpPr>
        <p:spPr>
          <a:xfrm>
            <a:off x="2909740" y="5690750"/>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B</a:t>
            </a:r>
            <a:endParaRPr lang="en-US" dirty="0">
              <a:solidFill>
                <a:srgbClr val="FF0000"/>
              </a:solidFill>
            </a:endParaRPr>
          </a:p>
        </p:txBody>
      </p:sp>
      <p:sp>
        <p:nvSpPr>
          <p:cNvPr id="9"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Funding </a:t>
            </a:r>
            <a:r>
              <a:rPr lang="en-US" altLang="en-US" sz="3200" b="1" dirty="0">
                <a:solidFill>
                  <a:srgbClr val="007336"/>
                </a:solidFill>
              </a:rPr>
              <a:t>Request</a:t>
            </a:r>
          </a:p>
        </p:txBody>
      </p:sp>
    </p:spTree>
    <p:extLst>
      <p:ext uri="{BB962C8B-B14F-4D97-AF65-F5344CB8AC3E}">
        <p14:creationId xmlns:p14="http://schemas.microsoft.com/office/powerpoint/2010/main" val="1225030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362075"/>
            <a:ext cx="8229600" cy="4886324"/>
          </a:xfrm>
        </p:spPr>
        <p:txBody>
          <a:bodyPr>
            <a:normAutofit/>
          </a:bodyPr>
          <a:lstStyle/>
          <a:p>
            <a:pPr marL="0" indent="0">
              <a:buNone/>
            </a:pPr>
            <a:r>
              <a:rPr lang="en-US" sz="1800" dirty="0" smtClean="0"/>
              <a:t>A RAL is also known as a </a:t>
            </a:r>
            <a:r>
              <a:rPr lang="en-US" sz="1800" dirty="0"/>
              <a:t>Receipt Acknowledgment </a:t>
            </a:r>
            <a:r>
              <a:rPr lang="en-US" sz="1800" dirty="0" smtClean="0"/>
              <a:t>Letter. A RAL is created for each </a:t>
            </a:r>
            <a:r>
              <a:rPr lang="en-US" sz="1800" dirty="0"/>
              <a:t>certified </a:t>
            </a:r>
            <a:r>
              <a:rPr lang="en-US" sz="1800" dirty="0" smtClean="0"/>
              <a:t>Form 471, and contains a </a:t>
            </a:r>
            <a:r>
              <a:rPr lang="en-US" sz="1800" dirty="0"/>
              <a:t>summary of the next steps in the application </a:t>
            </a:r>
            <a:r>
              <a:rPr lang="en-US" sz="1800" dirty="0" smtClean="0"/>
              <a:t>process. </a:t>
            </a:r>
          </a:p>
          <a:p>
            <a:pPr marL="0" indent="0">
              <a:buNone/>
            </a:pPr>
            <a:endParaRPr lang="en-US" sz="1800" dirty="0"/>
          </a:p>
          <a:p>
            <a:pPr marL="0" indent="0">
              <a:buNone/>
            </a:pPr>
            <a:r>
              <a:rPr lang="en-US" sz="1800" dirty="0" smtClean="0"/>
              <a:t>Once an applicant has received a RAL, they may submit </a:t>
            </a:r>
            <a:r>
              <a:rPr lang="en-US" sz="1800" dirty="0"/>
              <a:t>corrections to their </a:t>
            </a:r>
            <a:r>
              <a:rPr lang="en-US" sz="1800" dirty="0" smtClean="0"/>
              <a:t>form </a:t>
            </a:r>
            <a:r>
              <a:rPr lang="en-US" sz="1800" dirty="0"/>
              <a:t>that </a:t>
            </a:r>
            <a:r>
              <a:rPr lang="en-US" sz="1800" dirty="0" smtClean="0"/>
              <a:t>were the </a:t>
            </a:r>
            <a:r>
              <a:rPr lang="en-US" sz="1800" dirty="0"/>
              <a:t>result of ministerial and clerical (M&amp;C) errors.</a:t>
            </a:r>
          </a:p>
          <a:p>
            <a:pPr marL="0" indent="0">
              <a:buNone/>
            </a:pPr>
            <a:endParaRPr lang="en-US" sz="1800" dirty="0"/>
          </a:p>
          <a:p>
            <a:pPr marL="0" indent="0">
              <a:buNone/>
            </a:pPr>
            <a:r>
              <a:rPr lang="en-US" sz="1800" dirty="0" smtClean="0"/>
              <a:t>Ministerial </a:t>
            </a:r>
            <a:r>
              <a:rPr lang="en-US" sz="1800" dirty="0"/>
              <a:t>and clerical (M&amp;C) errors are defined as data entry errors or mistakes applicants made on the FCC Form 470 or FCC Form 471. Such errors include only the kinds of errors that a typist might make when entering data from one list to another, such </a:t>
            </a:r>
            <a:r>
              <a:rPr lang="en-US" sz="1800" dirty="0" smtClean="0"/>
              <a:t>as:</a:t>
            </a:r>
          </a:p>
          <a:p>
            <a:pPr marL="628650" lvl="1" indent="-228600"/>
            <a:r>
              <a:rPr lang="en-US" sz="1800" dirty="0" smtClean="0"/>
              <a:t>mistyping </a:t>
            </a:r>
            <a:r>
              <a:rPr lang="en-US" sz="1800" dirty="0"/>
              <a:t>a </a:t>
            </a:r>
            <a:r>
              <a:rPr lang="en-US" sz="1800" dirty="0" smtClean="0"/>
              <a:t>number</a:t>
            </a:r>
          </a:p>
          <a:p>
            <a:pPr marL="628650" lvl="1" indent="-228600"/>
            <a:r>
              <a:rPr lang="en-US" sz="1800" dirty="0" smtClean="0"/>
              <a:t>using </a:t>
            </a:r>
            <a:r>
              <a:rPr lang="en-US" sz="1800" dirty="0"/>
              <a:t>the wrong name or phone </a:t>
            </a:r>
            <a:r>
              <a:rPr lang="en-US" sz="1800" dirty="0" smtClean="0"/>
              <a:t>number</a:t>
            </a:r>
          </a:p>
          <a:p>
            <a:pPr marL="628650" lvl="1" indent="-228600"/>
            <a:r>
              <a:rPr lang="en-US" sz="1800" dirty="0" smtClean="0"/>
              <a:t>failing </a:t>
            </a:r>
            <a:r>
              <a:rPr lang="en-US" sz="1800" dirty="0"/>
              <a:t>to enter an item from the source list onto the </a:t>
            </a:r>
            <a:r>
              <a:rPr lang="en-US" sz="1800" dirty="0" smtClean="0"/>
              <a:t>application</a:t>
            </a:r>
          </a:p>
          <a:p>
            <a:pPr marL="628650" lvl="1" indent="-228600"/>
            <a:r>
              <a:rPr lang="en-US" sz="1800" dirty="0" smtClean="0"/>
              <a:t>making </a:t>
            </a:r>
            <a:r>
              <a:rPr lang="en-US" sz="1800" dirty="0"/>
              <a:t>an arithmetic </a:t>
            </a:r>
            <a:r>
              <a:rPr lang="en-US" sz="1800" dirty="0" smtClean="0"/>
              <a:t>error</a:t>
            </a:r>
            <a:endParaRPr lang="en-US" sz="1800" dirty="0"/>
          </a:p>
          <a:p>
            <a:pPr marL="0" indent="0">
              <a:buNone/>
            </a:pPr>
            <a:endParaRPr lang="en-US" sz="1800" dirty="0"/>
          </a:p>
        </p:txBody>
      </p:sp>
      <p:sp>
        <p:nvSpPr>
          <p:cNvPr id="5" name="Title 1"/>
          <p:cNvSpPr>
            <a:spLocks noGrp="1"/>
          </p:cNvSpPr>
          <p:nvPr>
            <p:ph type="title"/>
          </p:nvPr>
        </p:nvSpPr>
        <p:spPr>
          <a:xfrm>
            <a:off x="457200" y="274638"/>
            <a:ext cx="8229600" cy="1143000"/>
          </a:xfrm>
        </p:spPr>
        <p:txBody>
          <a:bodyPr/>
          <a:lstStyle/>
          <a:p>
            <a:r>
              <a:rPr lang="en-US" dirty="0" smtClean="0"/>
              <a:t>What is a RAL?</a:t>
            </a:r>
            <a:endParaRPr lang="en-US" dirty="0"/>
          </a:p>
        </p:txBody>
      </p:sp>
    </p:spTree>
    <p:extLst>
      <p:ext uri="{BB962C8B-B14F-4D97-AF65-F5344CB8AC3E}">
        <p14:creationId xmlns:p14="http://schemas.microsoft.com/office/powerpoint/2010/main" val="14443416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2243137" y="2728912"/>
            <a:ext cx="4657725" cy="1400175"/>
          </a:xfrm>
          <a:prstGeom prst="rect">
            <a:avLst/>
          </a:prstGeom>
          <a:ln>
            <a:solidFill>
              <a:schemeClr val="tx1">
                <a:lumMod val="50000"/>
                <a:lumOff val="50000"/>
              </a:schemeClr>
            </a:solidFill>
          </a:ln>
        </p:spPr>
      </p:pic>
      <p:sp>
        <p:nvSpPr>
          <p:cNvPr id="11" name="Text Box 10"/>
          <p:cNvSpPr txBox="1">
            <a:spLocks noChangeArrowheads="1"/>
          </p:cNvSpPr>
          <p:nvPr/>
        </p:nvSpPr>
        <p:spPr bwMode="auto">
          <a:xfrm>
            <a:off x="2585258" y="4323714"/>
            <a:ext cx="6068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         ⑤ Click on the “YES” button to submit the change</a:t>
            </a:r>
          </a:p>
        </p:txBody>
      </p:sp>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Funding </a:t>
            </a:r>
            <a:r>
              <a:rPr lang="en-US" altLang="en-US" sz="3200" b="1" dirty="0">
                <a:solidFill>
                  <a:srgbClr val="007336"/>
                </a:solidFill>
              </a:rPr>
              <a:t>Request</a:t>
            </a:r>
          </a:p>
        </p:txBody>
      </p:sp>
      <p:sp>
        <p:nvSpPr>
          <p:cNvPr id="9" name="Rectangle 8"/>
          <p:cNvSpPr/>
          <p:nvPr/>
        </p:nvSpPr>
        <p:spPr>
          <a:xfrm>
            <a:off x="2826281" y="6179944"/>
            <a:ext cx="5953809" cy="369332"/>
          </a:xfrm>
          <a:prstGeom prst="rect">
            <a:avLst/>
          </a:prstGeom>
        </p:spPr>
        <p:txBody>
          <a:bodyPr wrap="none">
            <a:spAutoFit/>
          </a:bodyPr>
          <a:lstStyle/>
          <a:p>
            <a:pPr algn="r">
              <a:spcBef>
                <a:spcPct val="50000"/>
              </a:spcBef>
            </a:pPr>
            <a:r>
              <a:rPr lang="en-US" i="1" dirty="0" smtClean="0">
                <a:solidFill>
                  <a:schemeClr val="accent5">
                    <a:lumMod val="75000"/>
                  </a:schemeClr>
                </a:solidFill>
              </a:rPr>
              <a:t>skip to page 59 in </a:t>
            </a:r>
            <a:r>
              <a:rPr lang="en-US" i="1" dirty="0">
                <a:solidFill>
                  <a:schemeClr val="accent5">
                    <a:lumMod val="75000"/>
                  </a:schemeClr>
                </a:solidFill>
              </a:rPr>
              <a:t>this </a:t>
            </a:r>
            <a:r>
              <a:rPr lang="en-US" i="1" dirty="0" smtClean="0">
                <a:solidFill>
                  <a:schemeClr val="accent5">
                    <a:lumMod val="75000"/>
                  </a:schemeClr>
                </a:solidFill>
              </a:rPr>
              <a:t>guide for info on viewing modifications </a:t>
            </a:r>
            <a:endParaRPr lang="en-US" i="1" dirty="0">
              <a:solidFill>
                <a:schemeClr val="accent5">
                  <a:lumMod val="75000"/>
                </a:schemeClr>
              </a:solidFill>
            </a:endParaRPr>
          </a:p>
        </p:txBody>
      </p:sp>
      <p:sp>
        <p:nvSpPr>
          <p:cNvPr id="8" name="TextBox 7"/>
          <p:cNvSpPr txBox="1"/>
          <p:nvPr/>
        </p:nvSpPr>
        <p:spPr>
          <a:xfrm>
            <a:off x="2826281" y="4379419"/>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B</a:t>
            </a:r>
            <a:endParaRPr lang="en-US" dirty="0">
              <a:solidFill>
                <a:srgbClr val="FF0000"/>
              </a:solidFill>
            </a:endParaRPr>
          </a:p>
        </p:txBody>
      </p:sp>
      <p:sp>
        <p:nvSpPr>
          <p:cNvPr id="12" name="Line 7"/>
          <p:cNvSpPr>
            <a:spLocks noChangeShapeType="1"/>
          </p:cNvSpPr>
          <p:nvPr/>
        </p:nvSpPr>
        <p:spPr bwMode="auto">
          <a:xfrm flipV="1">
            <a:off x="4921322" y="3731079"/>
            <a:ext cx="1193728" cy="64834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93560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29214" y="1187615"/>
            <a:ext cx="6485572" cy="5221348"/>
          </a:xfrm>
          <a:prstGeom prst="rect">
            <a:avLst/>
          </a:prstGeom>
          <a:ln>
            <a:solidFill>
              <a:schemeClr val="tx1">
                <a:lumMod val="50000"/>
                <a:lumOff val="50000"/>
              </a:schemeClr>
            </a:solidFill>
          </a:ln>
        </p:spPr>
      </p:pic>
      <p:sp>
        <p:nvSpPr>
          <p:cNvPr id="5" name="TextBox 4"/>
          <p:cNvSpPr txBox="1"/>
          <p:nvPr/>
        </p:nvSpPr>
        <p:spPr>
          <a:xfrm>
            <a:off x="274135" y="570184"/>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C</a:t>
            </a:r>
            <a:endParaRPr lang="en-US" dirty="0">
              <a:solidFill>
                <a:srgbClr val="FF0000"/>
              </a:solidFill>
            </a:endParaRPr>
          </a:p>
        </p:txBody>
      </p:sp>
      <p:sp>
        <p:nvSpPr>
          <p:cNvPr id="6" name="Text Box 10"/>
          <p:cNvSpPr txBox="1">
            <a:spLocks noChangeArrowheads="1"/>
          </p:cNvSpPr>
          <p:nvPr/>
        </p:nvSpPr>
        <p:spPr bwMode="auto">
          <a:xfrm>
            <a:off x="491320" y="508628"/>
            <a:ext cx="81705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dirty="0" smtClean="0">
                <a:solidFill>
                  <a:srgbClr val="FF0000"/>
                </a:solidFill>
              </a:rPr>
              <a:t>① If you clicked on the “Edit Purchase Agreement” button, make any necessary changes (such as the contract being used or the start and end date)</a:t>
            </a:r>
            <a:endParaRPr lang="en-US" altLang="en-US" dirty="0">
              <a:solidFill>
                <a:srgbClr val="FF0000"/>
              </a:solidFill>
            </a:endParaRPr>
          </a:p>
        </p:txBody>
      </p:sp>
      <p:sp>
        <p:nvSpPr>
          <p:cNvPr id="10"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Purchase Agreement</a:t>
            </a:r>
            <a:endParaRPr lang="en-US" altLang="en-US" sz="3200" b="1" dirty="0">
              <a:solidFill>
                <a:srgbClr val="007336"/>
              </a:solidFill>
            </a:endParaRPr>
          </a:p>
        </p:txBody>
      </p:sp>
      <p:sp>
        <p:nvSpPr>
          <p:cNvPr id="7" name="Text Box 10"/>
          <p:cNvSpPr txBox="1">
            <a:spLocks noChangeArrowheads="1"/>
          </p:cNvSpPr>
          <p:nvPr/>
        </p:nvSpPr>
        <p:spPr bwMode="auto">
          <a:xfrm>
            <a:off x="154471" y="170074"/>
            <a:ext cx="5492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b="1" i="1" dirty="0" smtClean="0">
                <a:solidFill>
                  <a:srgbClr val="FF0000"/>
                </a:solidFill>
              </a:rPr>
              <a:t>To edit the contract information:</a:t>
            </a:r>
            <a:endParaRPr lang="en-US" altLang="en-US" b="1" i="1" dirty="0">
              <a:solidFill>
                <a:srgbClr val="FF0000"/>
              </a:solidFill>
            </a:endParaRPr>
          </a:p>
        </p:txBody>
      </p:sp>
    </p:spTree>
    <p:extLst>
      <p:ext uri="{BB962C8B-B14F-4D97-AF65-F5344CB8AC3E}">
        <p14:creationId xmlns:p14="http://schemas.microsoft.com/office/powerpoint/2010/main" val="1117660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47979" y="593521"/>
            <a:ext cx="7248042" cy="5832812"/>
          </a:xfrm>
          <a:prstGeom prst="rect">
            <a:avLst/>
          </a:prstGeom>
          <a:ln>
            <a:solidFill>
              <a:schemeClr val="tx1">
                <a:lumMod val="50000"/>
                <a:lumOff val="50000"/>
              </a:schemeClr>
            </a:solidFill>
          </a:ln>
        </p:spPr>
      </p:pic>
      <p:sp>
        <p:nvSpPr>
          <p:cNvPr id="5" name="TextBox 4"/>
          <p:cNvSpPr txBox="1"/>
          <p:nvPr/>
        </p:nvSpPr>
        <p:spPr>
          <a:xfrm>
            <a:off x="2354296" y="5749285"/>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C</a:t>
            </a:r>
            <a:endParaRPr lang="en-US" dirty="0">
              <a:solidFill>
                <a:srgbClr val="FF0000"/>
              </a:solidFill>
            </a:endParaRPr>
          </a:p>
        </p:txBody>
      </p:sp>
      <p:sp>
        <p:nvSpPr>
          <p:cNvPr id="6" name="Text Box 10"/>
          <p:cNvSpPr txBox="1">
            <a:spLocks noChangeArrowheads="1"/>
          </p:cNvSpPr>
          <p:nvPr/>
        </p:nvSpPr>
        <p:spPr bwMode="auto">
          <a:xfrm>
            <a:off x="2571481" y="5687729"/>
            <a:ext cx="53714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② Click on the “SAVE &amp; CONTINUE” </a:t>
            </a:r>
            <a:r>
              <a:rPr lang="en-US" altLang="en-US" dirty="0">
                <a:solidFill>
                  <a:srgbClr val="FF0000"/>
                </a:solidFill>
              </a:rPr>
              <a:t>button to </a:t>
            </a:r>
            <a:r>
              <a:rPr lang="en-US" altLang="en-US" dirty="0" smtClean="0">
                <a:solidFill>
                  <a:srgbClr val="FF0000"/>
                </a:solidFill>
              </a:rPr>
              <a:t>proceed</a:t>
            </a:r>
            <a:endParaRPr lang="en-US" altLang="en-US" dirty="0">
              <a:solidFill>
                <a:srgbClr val="FF0000"/>
              </a:solidFill>
            </a:endParaRPr>
          </a:p>
        </p:txBody>
      </p:sp>
      <p:sp>
        <p:nvSpPr>
          <p:cNvPr id="10"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a:solidFill>
                  <a:srgbClr val="007336"/>
                </a:solidFill>
              </a:rPr>
              <a:t>Edit Purchase Agreement</a:t>
            </a:r>
          </a:p>
        </p:txBody>
      </p:sp>
      <p:sp>
        <p:nvSpPr>
          <p:cNvPr id="7" name="Line 7"/>
          <p:cNvSpPr>
            <a:spLocks noChangeShapeType="1"/>
          </p:cNvSpPr>
          <p:nvPr/>
        </p:nvSpPr>
        <p:spPr bwMode="auto">
          <a:xfrm>
            <a:off x="5780315" y="5995506"/>
            <a:ext cx="1371600" cy="2746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15193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1655434"/>
            <a:ext cx="8229600" cy="3547131"/>
          </a:xfrm>
          <a:prstGeom prst="rect">
            <a:avLst/>
          </a:prstGeom>
          <a:ln>
            <a:solidFill>
              <a:schemeClr val="tx1">
                <a:lumMod val="50000"/>
                <a:lumOff val="50000"/>
              </a:schemeClr>
            </a:solidFill>
          </a:ln>
        </p:spPr>
      </p:pic>
      <p:sp>
        <p:nvSpPr>
          <p:cNvPr id="4" name="Text Box 10"/>
          <p:cNvSpPr txBox="1">
            <a:spLocks noChangeArrowheads="1"/>
          </p:cNvSpPr>
          <p:nvPr/>
        </p:nvSpPr>
        <p:spPr bwMode="auto">
          <a:xfrm>
            <a:off x="2700249" y="5560025"/>
            <a:ext cx="57661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         ③ Click on the “FINISH &amp; SUBMIT REQUEST” button</a:t>
            </a:r>
          </a:p>
        </p:txBody>
      </p:sp>
      <p:sp>
        <p:nvSpPr>
          <p:cNvPr id="5" name="Text Box 10"/>
          <p:cNvSpPr txBox="1">
            <a:spLocks noChangeArrowheads="1"/>
          </p:cNvSpPr>
          <p:nvPr/>
        </p:nvSpPr>
        <p:spPr bwMode="auto">
          <a:xfrm>
            <a:off x="257696" y="1143733"/>
            <a:ext cx="3865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i="1" dirty="0" smtClean="0">
                <a:solidFill>
                  <a:srgbClr val="FF0000"/>
                </a:solidFill>
              </a:rPr>
              <a:t>Your requested change will display</a:t>
            </a:r>
          </a:p>
        </p:txBody>
      </p:sp>
      <p:sp>
        <p:nvSpPr>
          <p:cNvPr id="6" name="Text Box 10"/>
          <p:cNvSpPr txBox="1">
            <a:spLocks noChangeArrowheads="1"/>
          </p:cNvSpPr>
          <p:nvPr/>
        </p:nvSpPr>
        <p:spPr bwMode="auto">
          <a:xfrm>
            <a:off x="4567075" y="1963859"/>
            <a:ext cx="42568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i="1" dirty="0" smtClean="0">
                <a:solidFill>
                  <a:srgbClr val="FF0000"/>
                </a:solidFill>
              </a:rPr>
              <a:t>Check the check box for a change and then click on the “REMOVE” button to discard a requested change</a:t>
            </a:r>
          </a:p>
        </p:txBody>
      </p:sp>
      <p:sp>
        <p:nvSpPr>
          <p:cNvPr id="7" name="Line 7"/>
          <p:cNvSpPr>
            <a:spLocks noChangeShapeType="1"/>
          </p:cNvSpPr>
          <p:nvPr/>
        </p:nvSpPr>
        <p:spPr bwMode="auto">
          <a:xfrm flipV="1">
            <a:off x="6106883" y="5002253"/>
            <a:ext cx="1176036" cy="61932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Box 7"/>
          <p:cNvSpPr txBox="1"/>
          <p:nvPr/>
        </p:nvSpPr>
        <p:spPr>
          <a:xfrm>
            <a:off x="2956887" y="5621580"/>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C</a:t>
            </a:r>
            <a:endParaRPr lang="en-US" dirty="0">
              <a:solidFill>
                <a:srgbClr val="FF0000"/>
              </a:solidFill>
            </a:endParaRPr>
          </a:p>
        </p:txBody>
      </p:sp>
      <p:sp>
        <p:nvSpPr>
          <p:cNvPr id="9"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Purchase </a:t>
            </a:r>
            <a:r>
              <a:rPr lang="en-US" altLang="en-US" sz="3200" b="1" dirty="0">
                <a:solidFill>
                  <a:srgbClr val="007336"/>
                </a:solidFill>
              </a:rPr>
              <a:t>Agreement</a:t>
            </a:r>
          </a:p>
        </p:txBody>
      </p:sp>
    </p:spTree>
    <p:extLst>
      <p:ext uri="{BB962C8B-B14F-4D97-AF65-F5344CB8AC3E}">
        <p14:creationId xmlns:p14="http://schemas.microsoft.com/office/powerpoint/2010/main" val="26192578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2243137" y="2728912"/>
            <a:ext cx="4657725" cy="1400175"/>
          </a:xfrm>
          <a:prstGeom prst="rect">
            <a:avLst/>
          </a:prstGeom>
          <a:ln>
            <a:solidFill>
              <a:schemeClr val="tx1">
                <a:lumMod val="50000"/>
                <a:lumOff val="50000"/>
              </a:schemeClr>
            </a:solidFill>
          </a:ln>
        </p:spPr>
      </p:pic>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a:solidFill>
                  <a:srgbClr val="007336"/>
                </a:solidFill>
              </a:rPr>
              <a:t>Edit Purchase Agreement</a:t>
            </a:r>
          </a:p>
        </p:txBody>
      </p:sp>
      <p:sp>
        <p:nvSpPr>
          <p:cNvPr id="8" name="Rectangle 7"/>
          <p:cNvSpPr/>
          <p:nvPr/>
        </p:nvSpPr>
        <p:spPr>
          <a:xfrm>
            <a:off x="2826281" y="6179944"/>
            <a:ext cx="5953809" cy="369332"/>
          </a:xfrm>
          <a:prstGeom prst="rect">
            <a:avLst/>
          </a:prstGeom>
        </p:spPr>
        <p:txBody>
          <a:bodyPr wrap="none">
            <a:spAutoFit/>
          </a:bodyPr>
          <a:lstStyle/>
          <a:p>
            <a:pPr algn="r">
              <a:spcBef>
                <a:spcPct val="50000"/>
              </a:spcBef>
            </a:pPr>
            <a:r>
              <a:rPr lang="en-US" i="1" dirty="0" smtClean="0">
                <a:solidFill>
                  <a:schemeClr val="accent5">
                    <a:lumMod val="75000"/>
                  </a:schemeClr>
                </a:solidFill>
              </a:rPr>
              <a:t>skip to page 59 in </a:t>
            </a:r>
            <a:r>
              <a:rPr lang="en-US" i="1" dirty="0">
                <a:solidFill>
                  <a:schemeClr val="accent5">
                    <a:lumMod val="75000"/>
                  </a:schemeClr>
                </a:solidFill>
              </a:rPr>
              <a:t>this </a:t>
            </a:r>
            <a:r>
              <a:rPr lang="en-US" i="1" dirty="0" smtClean="0">
                <a:solidFill>
                  <a:schemeClr val="accent5">
                    <a:lumMod val="75000"/>
                  </a:schemeClr>
                </a:solidFill>
              </a:rPr>
              <a:t>guide for info on viewing modifications </a:t>
            </a:r>
            <a:endParaRPr lang="en-US" i="1" dirty="0">
              <a:solidFill>
                <a:schemeClr val="accent5">
                  <a:lumMod val="75000"/>
                </a:schemeClr>
              </a:solidFill>
            </a:endParaRPr>
          </a:p>
        </p:txBody>
      </p:sp>
      <p:sp>
        <p:nvSpPr>
          <p:cNvPr id="9" name="Text Box 10"/>
          <p:cNvSpPr txBox="1">
            <a:spLocks noChangeArrowheads="1"/>
          </p:cNvSpPr>
          <p:nvPr/>
        </p:nvSpPr>
        <p:spPr bwMode="auto">
          <a:xfrm>
            <a:off x="2585258" y="4323714"/>
            <a:ext cx="6068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         ④ Click on the “YES” button to submit the change</a:t>
            </a:r>
          </a:p>
        </p:txBody>
      </p:sp>
      <p:sp>
        <p:nvSpPr>
          <p:cNvPr id="10" name="TextBox 9"/>
          <p:cNvSpPr txBox="1"/>
          <p:nvPr/>
        </p:nvSpPr>
        <p:spPr>
          <a:xfrm>
            <a:off x="2826281" y="4379419"/>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smtClean="0">
                <a:solidFill>
                  <a:srgbClr val="FF0000"/>
                </a:solidFill>
              </a:rPr>
              <a:t>C</a:t>
            </a:r>
            <a:endParaRPr lang="en-US" dirty="0">
              <a:solidFill>
                <a:srgbClr val="FF0000"/>
              </a:solidFill>
            </a:endParaRPr>
          </a:p>
        </p:txBody>
      </p:sp>
      <p:sp>
        <p:nvSpPr>
          <p:cNvPr id="12" name="Line 7"/>
          <p:cNvSpPr>
            <a:spLocks noChangeShapeType="1"/>
          </p:cNvSpPr>
          <p:nvPr/>
        </p:nvSpPr>
        <p:spPr bwMode="auto">
          <a:xfrm flipV="1">
            <a:off x="4921322" y="3682537"/>
            <a:ext cx="1180220" cy="69688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533088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720975"/>
            <a:ext cx="7772400" cy="1470025"/>
          </a:xfrm>
        </p:spPr>
        <p:txBody>
          <a:bodyPr/>
          <a:lstStyle/>
          <a:p>
            <a:r>
              <a:rPr lang="en-US" dirty="0" smtClean="0"/>
              <a:t>To Modify the BEN </a:t>
            </a:r>
            <a:endParaRPr lang="en-US" dirty="0"/>
          </a:p>
        </p:txBody>
      </p:sp>
      <p:sp>
        <p:nvSpPr>
          <p:cNvPr id="5" name="TextBox 4"/>
          <p:cNvSpPr txBox="1"/>
          <p:nvPr/>
        </p:nvSpPr>
        <p:spPr>
          <a:xfrm>
            <a:off x="1251065" y="3740720"/>
            <a:ext cx="6641869" cy="1200329"/>
          </a:xfrm>
          <a:prstGeom prst="rect">
            <a:avLst/>
          </a:prstGeom>
          <a:noFill/>
        </p:spPr>
        <p:txBody>
          <a:bodyPr wrap="square" rtlCol="0">
            <a:spAutoFit/>
          </a:bodyPr>
          <a:lstStyle/>
          <a:p>
            <a:pPr algn="ctr"/>
            <a:r>
              <a:rPr lang="en-US" i="1" dirty="0" smtClean="0">
                <a:solidFill>
                  <a:srgbClr val="FF0000"/>
                </a:solidFill>
              </a:rPr>
              <a:t>Examples of modifications include adding a related </a:t>
            </a:r>
            <a:r>
              <a:rPr lang="en-US" i="1" dirty="0">
                <a:solidFill>
                  <a:srgbClr val="FF0000"/>
                </a:solidFill>
              </a:rPr>
              <a:t>entity </a:t>
            </a:r>
            <a:r>
              <a:rPr lang="en-US" i="1" dirty="0" smtClean="0">
                <a:solidFill>
                  <a:srgbClr val="FF0000"/>
                </a:solidFill>
              </a:rPr>
              <a:t>to the </a:t>
            </a:r>
            <a:r>
              <a:rPr lang="en-US" altLang="en-US" i="1" dirty="0">
                <a:solidFill>
                  <a:srgbClr val="FF0000"/>
                </a:solidFill>
              </a:rPr>
              <a:t>Form 471 </a:t>
            </a:r>
            <a:r>
              <a:rPr lang="en-US" i="1" dirty="0" smtClean="0">
                <a:solidFill>
                  <a:srgbClr val="FF0000"/>
                </a:solidFill>
              </a:rPr>
              <a:t>(such as a child school building of a district) and </a:t>
            </a:r>
            <a:r>
              <a:rPr lang="en-US" altLang="en-US" i="1" dirty="0" smtClean="0">
                <a:solidFill>
                  <a:srgbClr val="FF0000"/>
                </a:solidFill>
              </a:rPr>
              <a:t>editing </a:t>
            </a:r>
            <a:r>
              <a:rPr lang="en-US" altLang="en-US" i="1" dirty="0">
                <a:solidFill>
                  <a:srgbClr val="FF0000"/>
                </a:solidFill>
              </a:rPr>
              <a:t>the </a:t>
            </a:r>
            <a:r>
              <a:rPr lang="en-US" altLang="en-US" i="1" dirty="0" smtClean="0">
                <a:solidFill>
                  <a:srgbClr val="FF0000"/>
                </a:solidFill>
              </a:rPr>
              <a:t>BEN profile information that was included on the Form 471 (such as its physical address)</a:t>
            </a:r>
            <a:r>
              <a:rPr lang="en-US" i="1" dirty="0" smtClean="0">
                <a:solidFill>
                  <a:srgbClr val="FF0000"/>
                </a:solidFill>
              </a:rPr>
              <a:t>. </a:t>
            </a:r>
            <a:endParaRPr lang="en-US" i="1" dirty="0">
              <a:solidFill>
                <a:srgbClr val="FF0000"/>
              </a:solidFill>
            </a:endParaRPr>
          </a:p>
        </p:txBody>
      </p:sp>
    </p:spTree>
    <p:extLst>
      <p:ext uri="{BB962C8B-B14F-4D97-AF65-F5344CB8AC3E}">
        <p14:creationId xmlns:p14="http://schemas.microsoft.com/office/powerpoint/2010/main" val="38772996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57200" y="2256605"/>
            <a:ext cx="8229600" cy="2344789"/>
          </a:xfrm>
          <a:prstGeom prst="rect">
            <a:avLst/>
          </a:prstGeom>
          <a:ln>
            <a:solidFill>
              <a:schemeClr val="tx1">
                <a:lumMod val="50000"/>
                <a:lumOff val="50000"/>
              </a:schemeClr>
            </a:solidFill>
          </a:ln>
        </p:spPr>
      </p:pic>
      <p:sp>
        <p:nvSpPr>
          <p:cNvPr id="2"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BEN</a:t>
            </a:r>
            <a:endParaRPr lang="en-US" altLang="en-US" sz="3200" b="1" dirty="0">
              <a:solidFill>
                <a:srgbClr val="007336"/>
              </a:solidFill>
            </a:endParaRPr>
          </a:p>
        </p:txBody>
      </p:sp>
      <p:sp>
        <p:nvSpPr>
          <p:cNvPr id="7" name="Text Box 10"/>
          <p:cNvSpPr txBox="1">
            <a:spLocks noChangeArrowheads="1"/>
          </p:cNvSpPr>
          <p:nvPr/>
        </p:nvSpPr>
        <p:spPr bwMode="auto">
          <a:xfrm>
            <a:off x="2649377" y="3179019"/>
            <a:ext cx="55627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① Click on the “ENTITY” button</a:t>
            </a:r>
          </a:p>
        </p:txBody>
      </p:sp>
      <p:sp>
        <p:nvSpPr>
          <p:cNvPr id="9" name="Line 7"/>
          <p:cNvSpPr>
            <a:spLocks noChangeShapeType="1"/>
          </p:cNvSpPr>
          <p:nvPr/>
        </p:nvSpPr>
        <p:spPr bwMode="auto">
          <a:xfrm flipH="1" flipV="1">
            <a:off x="2024740" y="3363685"/>
            <a:ext cx="69396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652010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2322805"/>
            <a:ext cx="8229600" cy="2228717"/>
          </a:xfrm>
          <a:prstGeom prst="rect">
            <a:avLst/>
          </a:prstGeom>
          <a:ln>
            <a:solidFill>
              <a:schemeClr val="tx1">
                <a:lumMod val="50000"/>
                <a:lumOff val="50000"/>
              </a:schemeClr>
            </a:solidFill>
          </a:ln>
        </p:spPr>
      </p:pic>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BEN</a:t>
            </a:r>
            <a:endParaRPr lang="en-US" altLang="en-US" sz="3200" b="1" dirty="0">
              <a:solidFill>
                <a:srgbClr val="007336"/>
              </a:solidFill>
            </a:endParaRPr>
          </a:p>
        </p:txBody>
      </p:sp>
      <p:sp>
        <p:nvSpPr>
          <p:cNvPr id="6" name="Line 7"/>
          <p:cNvSpPr>
            <a:spLocks noChangeShapeType="1"/>
          </p:cNvSpPr>
          <p:nvPr/>
        </p:nvSpPr>
        <p:spPr bwMode="auto">
          <a:xfrm flipH="1" flipV="1">
            <a:off x="648392" y="3714446"/>
            <a:ext cx="2070948" cy="17991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10"/>
          <p:cNvSpPr txBox="1">
            <a:spLocks noChangeArrowheads="1"/>
          </p:cNvSpPr>
          <p:nvPr/>
        </p:nvSpPr>
        <p:spPr bwMode="auto">
          <a:xfrm>
            <a:off x="2719340" y="3714447"/>
            <a:ext cx="51764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② Click on the “BEN” button</a:t>
            </a:r>
            <a:endParaRPr lang="en-US" altLang="en-US" dirty="0">
              <a:solidFill>
                <a:srgbClr val="FF0000"/>
              </a:solidFill>
            </a:endParaRPr>
          </a:p>
        </p:txBody>
      </p:sp>
    </p:spTree>
    <p:extLst>
      <p:ext uri="{BB962C8B-B14F-4D97-AF65-F5344CB8AC3E}">
        <p14:creationId xmlns:p14="http://schemas.microsoft.com/office/powerpoint/2010/main" val="37782822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1696621"/>
            <a:ext cx="8229600" cy="3464758"/>
          </a:xfrm>
          <a:prstGeom prst="rect">
            <a:avLst/>
          </a:prstGeom>
          <a:ln>
            <a:solidFill>
              <a:schemeClr val="tx1">
                <a:lumMod val="50000"/>
                <a:lumOff val="50000"/>
              </a:schemeClr>
            </a:solidFill>
          </a:ln>
        </p:spPr>
      </p:pic>
      <p:sp>
        <p:nvSpPr>
          <p:cNvPr id="12" name="Text Box 10"/>
          <p:cNvSpPr txBox="1">
            <a:spLocks noChangeArrowheads="1"/>
          </p:cNvSpPr>
          <p:nvPr/>
        </p:nvSpPr>
        <p:spPr bwMode="auto">
          <a:xfrm>
            <a:off x="2527169" y="4355715"/>
            <a:ext cx="3677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③ Select the check box for the BEN</a:t>
            </a:r>
            <a:endParaRPr lang="en-US" altLang="en-US" dirty="0">
              <a:solidFill>
                <a:srgbClr val="FF0000"/>
              </a:solidFill>
            </a:endParaRPr>
          </a:p>
        </p:txBody>
      </p:sp>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BEN</a:t>
            </a:r>
            <a:endParaRPr lang="en-US" altLang="en-US" sz="3200" b="1" dirty="0">
              <a:solidFill>
                <a:srgbClr val="007336"/>
              </a:solidFill>
            </a:endParaRPr>
          </a:p>
        </p:txBody>
      </p:sp>
      <p:sp>
        <p:nvSpPr>
          <p:cNvPr id="6" name="Line 7"/>
          <p:cNvSpPr>
            <a:spLocks noChangeShapeType="1"/>
          </p:cNvSpPr>
          <p:nvPr/>
        </p:nvSpPr>
        <p:spPr bwMode="auto">
          <a:xfrm flipH="1" flipV="1">
            <a:off x="685800" y="3984172"/>
            <a:ext cx="1907870" cy="55620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788520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1703231"/>
            <a:ext cx="8229600" cy="3451538"/>
          </a:xfrm>
          <a:prstGeom prst="rect">
            <a:avLst/>
          </a:prstGeom>
          <a:ln>
            <a:solidFill>
              <a:schemeClr val="tx1">
                <a:lumMod val="50000"/>
                <a:lumOff val="50000"/>
              </a:schemeClr>
            </a:solidFill>
          </a:ln>
        </p:spPr>
      </p:pic>
      <p:sp>
        <p:nvSpPr>
          <p:cNvPr id="12" name="Text Box 10"/>
          <p:cNvSpPr txBox="1">
            <a:spLocks noChangeArrowheads="1"/>
          </p:cNvSpPr>
          <p:nvPr/>
        </p:nvSpPr>
        <p:spPr bwMode="auto">
          <a:xfrm>
            <a:off x="2266229" y="5226094"/>
            <a:ext cx="6129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④ Click on either the “ADD RELATED ENTITY” button to add an entity that was left off the FRN or the “EDIT” button to edit the information pulled from the profile to the Form 471. Follow the system prompts to make changes.</a:t>
            </a:r>
            <a:endParaRPr lang="en-US" altLang="en-US" dirty="0">
              <a:solidFill>
                <a:srgbClr val="FF0000"/>
              </a:solidFill>
            </a:endParaRPr>
          </a:p>
        </p:txBody>
      </p:sp>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BEN</a:t>
            </a:r>
            <a:endParaRPr lang="en-US" altLang="en-US" sz="3200" b="1" dirty="0">
              <a:solidFill>
                <a:srgbClr val="007336"/>
              </a:solidFill>
            </a:endParaRPr>
          </a:p>
        </p:txBody>
      </p:sp>
      <p:sp>
        <p:nvSpPr>
          <p:cNvPr id="6" name="Line 7"/>
          <p:cNvSpPr>
            <a:spLocks noChangeShapeType="1"/>
          </p:cNvSpPr>
          <p:nvPr/>
        </p:nvSpPr>
        <p:spPr bwMode="auto">
          <a:xfrm flipV="1">
            <a:off x="5881254" y="4449535"/>
            <a:ext cx="2356509" cy="84007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62202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381124"/>
            <a:ext cx="8229600" cy="4867275"/>
          </a:xfrm>
        </p:spPr>
        <p:txBody>
          <a:bodyPr>
            <a:normAutofit/>
          </a:bodyPr>
          <a:lstStyle/>
          <a:p>
            <a:pPr marL="0" indent="0">
              <a:buNone/>
            </a:pPr>
            <a:r>
              <a:rPr lang="en-US" sz="1800" dirty="0" smtClean="0"/>
              <a:t>The RAL notification and correction process is as follows:</a:t>
            </a:r>
          </a:p>
          <a:p>
            <a:r>
              <a:rPr lang="en-US" sz="1800" dirty="0"/>
              <a:t>After </a:t>
            </a:r>
            <a:r>
              <a:rPr lang="en-US" sz="1800" dirty="0" smtClean="0"/>
              <a:t>submitting </a:t>
            </a:r>
            <a:r>
              <a:rPr lang="en-US" sz="1800" dirty="0"/>
              <a:t>and </a:t>
            </a:r>
            <a:r>
              <a:rPr lang="en-US" sz="1800" dirty="0" smtClean="0"/>
              <a:t>certifying </a:t>
            </a:r>
            <a:r>
              <a:rPr lang="en-US" sz="1800" dirty="0"/>
              <a:t>an FCC Form 471 in-window </a:t>
            </a:r>
            <a:r>
              <a:rPr lang="en-US" sz="1800" dirty="0" smtClean="0"/>
              <a:t>, the </a:t>
            </a:r>
            <a:r>
              <a:rPr lang="en-US" sz="1800" dirty="0"/>
              <a:t>Form 471 Receipt Acknowledgment Letter (RAL</a:t>
            </a:r>
            <a:r>
              <a:rPr lang="en-US" sz="1800" dirty="0" smtClean="0"/>
              <a:t>) will appear in the organization’s News feed in EPC.</a:t>
            </a:r>
          </a:p>
          <a:p>
            <a:r>
              <a:rPr lang="en-US" sz="1800" dirty="0"/>
              <a:t>The RAL contains a summary of the next steps in the application process and provides a link to </a:t>
            </a:r>
            <a:r>
              <a:rPr lang="en-US" sz="1800" dirty="0" smtClean="0"/>
              <a:t>the FCC </a:t>
            </a:r>
            <a:r>
              <a:rPr lang="en-US" sz="1800" dirty="0"/>
              <a:t>Form 471 and to </a:t>
            </a:r>
            <a:r>
              <a:rPr lang="en-US" sz="1800" dirty="0" smtClean="0"/>
              <a:t>the organization's </a:t>
            </a:r>
            <a:r>
              <a:rPr lang="en-US" sz="1800" dirty="0"/>
              <a:t>EPC profile</a:t>
            </a:r>
            <a:r>
              <a:rPr lang="en-US" sz="1800" dirty="0" smtClean="0"/>
              <a:t>.</a:t>
            </a:r>
          </a:p>
          <a:p>
            <a:r>
              <a:rPr lang="en-US" sz="1800" dirty="0" smtClean="0"/>
              <a:t>The contact person for the form or an authorized user will review the RAL.</a:t>
            </a:r>
          </a:p>
          <a:p>
            <a:r>
              <a:rPr lang="en-US" sz="1800" dirty="0"/>
              <a:t>The contact person for the form or </a:t>
            </a:r>
            <a:r>
              <a:rPr lang="en-US" sz="1800" dirty="0" smtClean="0"/>
              <a:t>an authorized user will submit </a:t>
            </a:r>
            <a:r>
              <a:rPr lang="en-US" sz="1800" dirty="0"/>
              <a:t>in </a:t>
            </a:r>
            <a:r>
              <a:rPr lang="en-US" sz="1800" dirty="0" smtClean="0"/>
              <a:t>EPC any necessary RAL corrections for </a:t>
            </a:r>
            <a:r>
              <a:rPr lang="en-US" sz="1800" dirty="0"/>
              <a:t>ministerial and clerical (M&amp;C</a:t>
            </a:r>
            <a:r>
              <a:rPr lang="en-US" sz="1800" dirty="0" smtClean="0"/>
              <a:t>) errors.</a:t>
            </a:r>
          </a:p>
          <a:p>
            <a:pPr marL="0" indent="0">
              <a:buNone/>
            </a:pPr>
            <a:endParaRPr lang="en-US" sz="1800" dirty="0" smtClean="0"/>
          </a:p>
          <a:p>
            <a:pPr marL="0" indent="0">
              <a:buNone/>
            </a:pPr>
            <a:r>
              <a:rPr lang="en-US" sz="1800" b="1" i="1" dirty="0" smtClean="0">
                <a:solidFill>
                  <a:srgbClr val="FF0000"/>
                </a:solidFill>
              </a:rPr>
              <a:t>NOTE:</a:t>
            </a:r>
            <a:r>
              <a:rPr lang="en-US" sz="1800" i="1" dirty="0" smtClean="0">
                <a:solidFill>
                  <a:srgbClr val="FF0000"/>
                </a:solidFill>
              </a:rPr>
              <a:t> You </a:t>
            </a:r>
            <a:r>
              <a:rPr lang="en-US" sz="1800" i="1" dirty="0">
                <a:solidFill>
                  <a:srgbClr val="FF0000"/>
                </a:solidFill>
              </a:rPr>
              <a:t>can submit modifications up until the time that USAC issues a Funding Commitment Decision Letter (FCDL</a:t>
            </a:r>
            <a:r>
              <a:rPr lang="en-US" sz="1800" i="1" dirty="0" smtClean="0">
                <a:solidFill>
                  <a:srgbClr val="FF0000"/>
                </a:solidFill>
              </a:rPr>
              <a:t>).</a:t>
            </a:r>
            <a:endParaRPr lang="en-US" sz="1800" i="1" dirty="0">
              <a:solidFill>
                <a:srgbClr val="FF0000"/>
              </a:solidFill>
            </a:endParaRPr>
          </a:p>
          <a:p>
            <a:pPr marL="0" indent="0">
              <a:buNone/>
            </a:pPr>
            <a:r>
              <a:rPr lang="en-US" sz="1800" i="1" dirty="0">
                <a:solidFill>
                  <a:srgbClr val="FF0000"/>
                </a:solidFill>
              </a:rPr>
              <a:t>Modifications do not show up in the certified version of the FCC Form 471, and some modifications must be reviewed and approved by Program Integrity Assurance (PIA) during the review of your application.</a:t>
            </a:r>
            <a:endParaRPr lang="en-US" sz="1800" i="1" dirty="0" smtClean="0">
              <a:solidFill>
                <a:srgbClr val="FF0000"/>
              </a:solidFill>
            </a:endParaRPr>
          </a:p>
        </p:txBody>
      </p:sp>
      <p:sp>
        <p:nvSpPr>
          <p:cNvPr id="5" name="Title 1"/>
          <p:cNvSpPr>
            <a:spLocks noGrp="1"/>
          </p:cNvSpPr>
          <p:nvPr>
            <p:ph type="title"/>
          </p:nvPr>
        </p:nvSpPr>
        <p:spPr>
          <a:xfrm>
            <a:off x="457200" y="274638"/>
            <a:ext cx="8229600" cy="1143000"/>
          </a:xfrm>
        </p:spPr>
        <p:txBody>
          <a:bodyPr>
            <a:normAutofit/>
          </a:bodyPr>
          <a:lstStyle/>
          <a:p>
            <a:r>
              <a:rPr lang="en-US" dirty="0" smtClean="0"/>
              <a:t>What is the process for a RAL?</a:t>
            </a:r>
            <a:endParaRPr lang="en-US" dirty="0"/>
          </a:p>
        </p:txBody>
      </p:sp>
    </p:spTree>
    <p:extLst>
      <p:ext uri="{BB962C8B-B14F-4D97-AF65-F5344CB8AC3E}">
        <p14:creationId xmlns:p14="http://schemas.microsoft.com/office/powerpoint/2010/main" val="9506793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1054080"/>
            <a:ext cx="8229600" cy="4749840"/>
          </a:xfrm>
          <a:prstGeom prst="rect">
            <a:avLst/>
          </a:prstGeom>
          <a:ln>
            <a:solidFill>
              <a:schemeClr val="tx1">
                <a:lumMod val="50000"/>
                <a:lumOff val="50000"/>
              </a:schemeClr>
            </a:solidFill>
          </a:ln>
        </p:spPr>
      </p:pic>
      <p:sp>
        <p:nvSpPr>
          <p:cNvPr id="12" name="Text Box 10"/>
          <p:cNvSpPr txBox="1">
            <a:spLocks noChangeArrowheads="1"/>
          </p:cNvSpPr>
          <p:nvPr/>
        </p:nvSpPr>
        <p:spPr bwMode="auto">
          <a:xfrm>
            <a:off x="2447921" y="5951765"/>
            <a:ext cx="61296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⑤ Click </a:t>
            </a:r>
            <a:r>
              <a:rPr lang="en-US" altLang="en-US" dirty="0">
                <a:solidFill>
                  <a:srgbClr val="FF0000"/>
                </a:solidFill>
              </a:rPr>
              <a:t>on the </a:t>
            </a:r>
            <a:r>
              <a:rPr lang="en-US" altLang="en-US" dirty="0" smtClean="0">
                <a:solidFill>
                  <a:srgbClr val="FF0000"/>
                </a:solidFill>
              </a:rPr>
              <a:t>“FINISH &amp; SUBMIT REQUEST” </a:t>
            </a:r>
            <a:r>
              <a:rPr lang="en-US" altLang="en-US" dirty="0">
                <a:solidFill>
                  <a:srgbClr val="FF0000"/>
                </a:solidFill>
              </a:rPr>
              <a:t>button</a:t>
            </a:r>
          </a:p>
        </p:txBody>
      </p:sp>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BEN</a:t>
            </a:r>
            <a:endParaRPr lang="en-US" altLang="en-US" sz="3200" b="1" dirty="0">
              <a:solidFill>
                <a:srgbClr val="007336"/>
              </a:solidFill>
            </a:endParaRPr>
          </a:p>
        </p:txBody>
      </p:sp>
      <p:sp>
        <p:nvSpPr>
          <p:cNvPr id="6" name="Line 7"/>
          <p:cNvSpPr>
            <a:spLocks noChangeShapeType="1"/>
          </p:cNvSpPr>
          <p:nvPr/>
        </p:nvSpPr>
        <p:spPr bwMode="auto">
          <a:xfrm flipV="1">
            <a:off x="5429250" y="5649686"/>
            <a:ext cx="1828800" cy="33473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168708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243137" y="2728912"/>
            <a:ext cx="4657725" cy="1400175"/>
          </a:xfrm>
          <a:prstGeom prst="rect">
            <a:avLst/>
          </a:prstGeom>
          <a:ln>
            <a:solidFill>
              <a:schemeClr val="tx1">
                <a:lumMod val="50000"/>
                <a:lumOff val="50000"/>
              </a:schemeClr>
            </a:solidFill>
          </a:ln>
        </p:spPr>
      </p:pic>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BEN</a:t>
            </a:r>
            <a:endParaRPr lang="en-US" altLang="en-US" sz="3200" b="1" dirty="0">
              <a:solidFill>
                <a:srgbClr val="007336"/>
              </a:solidFill>
            </a:endParaRPr>
          </a:p>
        </p:txBody>
      </p:sp>
      <p:sp>
        <p:nvSpPr>
          <p:cNvPr id="6" name="Rectangle 5"/>
          <p:cNvSpPr/>
          <p:nvPr/>
        </p:nvSpPr>
        <p:spPr>
          <a:xfrm>
            <a:off x="2826281" y="6179944"/>
            <a:ext cx="5953809" cy="369332"/>
          </a:xfrm>
          <a:prstGeom prst="rect">
            <a:avLst/>
          </a:prstGeom>
        </p:spPr>
        <p:txBody>
          <a:bodyPr wrap="none">
            <a:spAutoFit/>
          </a:bodyPr>
          <a:lstStyle/>
          <a:p>
            <a:pPr algn="r">
              <a:spcBef>
                <a:spcPct val="50000"/>
              </a:spcBef>
            </a:pPr>
            <a:r>
              <a:rPr lang="en-US" i="1" dirty="0" smtClean="0">
                <a:solidFill>
                  <a:schemeClr val="accent5">
                    <a:lumMod val="75000"/>
                  </a:schemeClr>
                </a:solidFill>
              </a:rPr>
              <a:t>skip to page 59 in </a:t>
            </a:r>
            <a:r>
              <a:rPr lang="en-US" i="1" dirty="0">
                <a:solidFill>
                  <a:schemeClr val="accent5">
                    <a:lumMod val="75000"/>
                  </a:schemeClr>
                </a:solidFill>
              </a:rPr>
              <a:t>this </a:t>
            </a:r>
            <a:r>
              <a:rPr lang="en-US" i="1" dirty="0" smtClean="0">
                <a:solidFill>
                  <a:schemeClr val="accent5">
                    <a:lumMod val="75000"/>
                  </a:schemeClr>
                </a:solidFill>
              </a:rPr>
              <a:t>guide for info on viewing modifications </a:t>
            </a:r>
            <a:endParaRPr lang="en-US" i="1" dirty="0">
              <a:solidFill>
                <a:schemeClr val="accent5">
                  <a:lumMod val="75000"/>
                </a:schemeClr>
              </a:solidFill>
            </a:endParaRPr>
          </a:p>
        </p:txBody>
      </p:sp>
      <p:sp>
        <p:nvSpPr>
          <p:cNvPr id="10" name="Text Box 10"/>
          <p:cNvSpPr txBox="1">
            <a:spLocks noChangeArrowheads="1"/>
          </p:cNvSpPr>
          <p:nvPr/>
        </p:nvSpPr>
        <p:spPr bwMode="auto">
          <a:xfrm>
            <a:off x="2585258" y="4323714"/>
            <a:ext cx="6068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         ⑥ Click on the “YES” button to submit the change</a:t>
            </a:r>
          </a:p>
        </p:txBody>
      </p:sp>
      <p:sp>
        <p:nvSpPr>
          <p:cNvPr id="12" name="Line 7"/>
          <p:cNvSpPr>
            <a:spLocks noChangeShapeType="1"/>
          </p:cNvSpPr>
          <p:nvPr/>
        </p:nvSpPr>
        <p:spPr bwMode="auto">
          <a:xfrm flipV="1">
            <a:off x="4921322" y="3682537"/>
            <a:ext cx="1180220" cy="69688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118863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720975"/>
            <a:ext cx="7772400" cy="1470025"/>
          </a:xfrm>
        </p:spPr>
        <p:txBody>
          <a:bodyPr/>
          <a:lstStyle/>
          <a:p>
            <a:r>
              <a:rPr lang="en-US" dirty="0" smtClean="0"/>
              <a:t>To Modify the Related Entities</a:t>
            </a:r>
            <a:endParaRPr lang="en-US" dirty="0"/>
          </a:p>
        </p:txBody>
      </p:sp>
      <p:sp>
        <p:nvSpPr>
          <p:cNvPr id="5" name="TextBox 4"/>
          <p:cNvSpPr txBox="1"/>
          <p:nvPr/>
        </p:nvSpPr>
        <p:spPr>
          <a:xfrm>
            <a:off x="1251065" y="3780051"/>
            <a:ext cx="6641869" cy="1477328"/>
          </a:xfrm>
          <a:prstGeom prst="rect">
            <a:avLst/>
          </a:prstGeom>
          <a:noFill/>
        </p:spPr>
        <p:txBody>
          <a:bodyPr wrap="square" rtlCol="0">
            <a:spAutoFit/>
          </a:bodyPr>
          <a:lstStyle/>
          <a:p>
            <a:pPr algn="ctr"/>
            <a:r>
              <a:rPr lang="en-US" i="1" dirty="0" smtClean="0">
                <a:solidFill>
                  <a:srgbClr val="FF0000"/>
                </a:solidFill>
              </a:rPr>
              <a:t>Examples of </a:t>
            </a:r>
            <a:r>
              <a:rPr lang="en-US" i="1" dirty="0">
                <a:solidFill>
                  <a:srgbClr val="FF0000"/>
                </a:solidFill>
              </a:rPr>
              <a:t>modifications include </a:t>
            </a:r>
            <a:r>
              <a:rPr lang="en-US" i="1" dirty="0" smtClean="0">
                <a:solidFill>
                  <a:srgbClr val="FF0000"/>
                </a:solidFill>
              </a:rPr>
              <a:t>removing </a:t>
            </a:r>
            <a:r>
              <a:rPr lang="en-US" i="1" dirty="0">
                <a:solidFill>
                  <a:srgbClr val="FF0000"/>
                </a:solidFill>
              </a:rPr>
              <a:t>a related </a:t>
            </a:r>
            <a:r>
              <a:rPr lang="en-US" i="1" dirty="0" smtClean="0">
                <a:solidFill>
                  <a:srgbClr val="FF0000"/>
                </a:solidFill>
              </a:rPr>
              <a:t>entity from the </a:t>
            </a:r>
            <a:r>
              <a:rPr lang="en-US" altLang="en-US" i="1" dirty="0" smtClean="0">
                <a:solidFill>
                  <a:srgbClr val="FF0000"/>
                </a:solidFill>
              </a:rPr>
              <a:t>Form </a:t>
            </a:r>
            <a:r>
              <a:rPr lang="en-US" altLang="en-US" i="1" dirty="0">
                <a:solidFill>
                  <a:srgbClr val="FF0000"/>
                </a:solidFill>
              </a:rPr>
              <a:t>471 </a:t>
            </a:r>
            <a:r>
              <a:rPr lang="en-US" i="1" dirty="0" smtClean="0">
                <a:solidFill>
                  <a:srgbClr val="FF0000"/>
                </a:solidFill>
              </a:rPr>
              <a:t>(</a:t>
            </a:r>
            <a:r>
              <a:rPr lang="en-US" i="1" dirty="0">
                <a:solidFill>
                  <a:srgbClr val="FF0000"/>
                </a:solidFill>
              </a:rPr>
              <a:t>such as a </a:t>
            </a:r>
            <a:r>
              <a:rPr lang="en-US" i="1" dirty="0" smtClean="0">
                <a:solidFill>
                  <a:srgbClr val="FF0000"/>
                </a:solidFill>
              </a:rPr>
              <a:t>child school </a:t>
            </a:r>
            <a:r>
              <a:rPr lang="en-US" i="1" dirty="0">
                <a:solidFill>
                  <a:srgbClr val="FF0000"/>
                </a:solidFill>
              </a:rPr>
              <a:t>building </a:t>
            </a:r>
            <a:r>
              <a:rPr lang="en-US" i="1" dirty="0" smtClean="0">
                <a:solidFill>
                  <a:srgbClr val="FF0000"/>
                </a:solidFill>
              </a:rPr>
              <a:t>of </a:t>
            </a:r>
            <a:r>
              <a:rPr lang="en-US" i="1" dirty="0">
                <a:solidFill>
                  <a:srgbClr val="FF0000"/>
                </a:solidFill>
              </a:rPr>
              <a:t>a district) and </a:t>
            </a:r>
            <a:r>
              <a:rPr lang="en-US" altLang="en-US" i="1" dirty="0">
                <a:solidFill>
                  <a:srgbClr val="FF0000"/>
                </a:solidFill>
              </a:rPr>
              <a:t>editing the profile information </a:t>
            </a:r>
            <a:r>
              <a:rPr lang="en-US" altLang="en-US" i="1" dirty="0" smtClean="0">
                <a:solidFill>
                  <a:srgbClr val="FF0000"/>
                </a:solidFill>
              </a:rPr>
              <a:t>for child entities (</a:t>
            </a:r>
            <a:r>
              <a:rPr lang="en-US" altLang="en-US" i="1" dirty="0">
                <a:solidFill>
                  <a:srgbClr val="FF0000"/>
                </a:solidFill>
              </a:rPr>
              <a:t>such as </a:t>
            </a:r>
            <a:r>
              <a:rPr lang="en-US" altLang="en-US" i="1" dirty="0" smtClean="0">
                <a:solidFill>
                  <a:srgbClr val="FF0000"/>
                </a:solidFill>
              </a:rPr>
              <a:t>their </a:t>
            </a:r>
            <a:r>
              <a:rPr lang="en-US" altLang="en-US" i="1" dirty="0">
                <a:solidFill>
                  <a:srgbClr val="FF0000"/>
                </a:solidFill>
              </a:rPr>
              <a:t>physical address</a:t>
            </a:r>
            <a:r>
              <a:rPr lang="en-US" altLang="en-US" i="1" dirty="0" smtClean="0">
                <a:solidFill>
                  <a:srgbClr val="FF0000"/>
                </a:solidFill>
              </a:rPr>
              <a:t>)</a:t>
            </a:r>
            <a:r>
              <a:rPr lang="en-US" i="1" dirty="0" smtClean="0">
                <a:solidFill>
                  <a:srgbClr val="FF0000"/>
                </a:solidFill>
              </a:rPr>
              <a:t>.</a:t>
            </a:r>
          </a:p>
          <a:p>
            <a:pPr algn="ctr"/>
            <a:endParaRPr lang="en-US" i="1" dirty="0" smtClean="0">
              <a:solidFill>
                <a:srgbClr val="FF0000"/>
              </a:solidFill>
            </a:endParaRPr>
          </a:p>
          <a:p>
            <a:pPr algn="ctr"/>
            <a:endParaRPr lang="en-US" i="1" dirty="0">
              <a:solidFill>
                <a:srgbClr val="FF0000"/>
              </a:solidFill>
            </a:endParaRPr>
          </a:p>
        </p:txBody>
      </p:sp>
    </p:spTree>
    <p:extLst>
      <p:ext uri="{BB962C8B-B14F-4D97-AF65-F5344CB8AC3E}">
        <p14:creationId xmlns:p14="http://schemas.microsoft.com/office/powerpoint/2010/main" val="19163036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7200" y="2256605"/>
            <a:ext cx="8229600" cy="2344789"/>
          </a:xfrm>
          <a:prstGeom prst="rect">
            <a:avLst/>
          </a:prstGeom>
          <a:ln>
            <a:solidFill>
              <a:schemeClr val="tx1">
                <a:lumMod val="50000"/>
                <a:lumOff val="50000"/>
              </a:schemeClr>
            </a:solidFill>
          </a:ln>
        </p:spPr>
      </p:pic>
      <p:sp>
        <p:nvSpPr>
          <p:cNvPr id="2"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a:solidFill>
                  <a:srgbClr val="007336"/>
                </a:solidFill>
              </a:rPr>
              <a:t>Related </a:t>
            </a:r>
            <a:r>
              <a:rPr lang="en-US" altLang="en-US" sz="3200" b="1" dirty="0" smtClean="0">
                <a:solidFill>
                  <a:srgbClr val="007336"/>
                </a:solidFill>
              </a:rPr>
              <a:t>Entities</a:t>
            </a:r>
            <a:endParaRPr lang="en-US" altLang="en-US" sz="3200" b="1" dirty="0">
              <a:solidFill>
                <a:srgbClr val="007336"/>
              </a:solidFill>
            </a:endParaRPr>
          </a:p>
        </p:txBody>
      </p:sp>
      <p:sp>
        <p:nvSpPr>
          <p:cNvPr id="8" name="Text Box 10"/>
          <p:cNvSpPr txBox="1">
            <a:spLocks noChangeArrowheads="1"/>
          </p:cNvSpPr>
          <p:nvPr/>
        </p:nvSpPr>
        <p:spPr bwMode="auto">
          <a:xfrm>
            <a:off x="2649377" y="3179019"/>
            <a:ext cx="55627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① Click on the “ENTITY” button</a:t>
            </a:r>
          </a:p>
        </p:txBody>
      </p:sp>
      <p:sp>
        <p:nvSpPr>
          <p:cNvPr id="10" name="Line 7"/>
          <p:cNvSpPr>
            <a:spLocks noChangeShapeType="1"/>
          </p:cNvSpPr>
          <p:nvPr/>
        </p:nvSpPr>
        <p:spPr bwMode="auto">
          <a:xfrm flipH="1" flipV="1">
            <a:off x="2024740" y="3363685"/>
            <a:ext cx="69396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870681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57200" y="2322805"/>
            <a:ext cx="8229600" cy="2228717"/>
          </a:xfrm>
          <a:prstGeom prst="rect">
            <a:avLst/>
          </a:prstGeom>
          <a:ln>
            <a:solidFill>
              <a:schemeClr val="tx1">
                <a:lumMod val="50000"/>
                <a:lumOff val="50000"/>
              </a:schemeClr>
            </a:solidFill>
          </a:ln>
        </p:spPr>
      </p:pic>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Related Entities</a:t>
            </a:r>
            <a:endParaRPr lang="en-US" altLang="en-US" sz="3200" b="1" dirty="0">
              <a:solidFill>
                <a:srgbClr val="007336"/>
              </a:solidFill>
            </a:endParaRPr>
          </a:p>
        </p:txBody>
      </p:sp>
      <p:sp>
        <p:nvSpPr>
          <p:cNvPr id="6" name="Line 7"/>
          <p:cNvSpPr>
            <a:spLocks noChangeShapeType="1"/>
          </p:cNvSpPr>
          <p:nvPr/>
        </p:nvSpPr>
        <p:spPr bwMode="auto">
          <a:xfrm flipH="1">
            <a:off x="1767320" y="3428999"/>
            <a:ext cx="790845" cy="15229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Text Box 10"/>
          <p:cNvSpPr txBox="1">
            <a:spLocks noChangeArrowheads="1"/>
          </p:cNvSpPr>
          <p:nvPr/>
        </p:nvSpPr>
        <p:spPr bwMode="auto">
          <a:xfrm>
            <a:off x="2525509" y="3211962"/>
            <a:ext cx="55288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② Click on the “RELATED ENTITIES” button</a:t>
            </a:r>
            <a:endParaRPr lang="en-US" altLang="en-US" dirty="0">
              <a:solidFill>
                <a:srgbClr val="FF0000"/>
              </a:solidFill>
            </a:endParaRPr>
          </a:p>
        </p:txBody>
      </p:sp>
    </p:spTree>
    <p:extLst>
      <p:ext uri="{BB962C8B-B14F-4D97-AF65-F5344CB8AC3E}">
        <p14:creationId xmlns:p14="http://schemas.microsoft.com/office/powerpoint/2010/main" val="11402808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1314005"/>
            <a:ext cx="8229600" cy="4229989"/>
          </a:xfrm>
          <a:prstGeom prst="rect">
            <a:avLst/>
          </a:prstGeom>
          <a:ln>
            <a:solidFill>
              <a:schemeClr val="tx1">
                <a:lumMod val="50000"/>
                <a:lumOff val="50000"/>
              </a:schemeClr>
            </a:solidFill>
          </a:ln>
        </p:spPr>
      </p:pic>
      <p:sp>
        <p:nvSpPr>
          <p:cNvPr id="12" name="Text Box 10"/>
          <p:cNvSpPr txBox="1">
            <a:spLocks noChangeArrowheads="1"/>
          </p:cNvSpPr>
          <p:nvPr/>
        </p:nvSpPr>
        <p:spPr bwMode="auto">
          <a:xfrm>
            <a:off x="2380212" y="4747734"/>
            <a:ext cx="37130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③ Select the check box for an entity</a:t>
            </a:r>
            <a:endParaRPr lang="en-US" altLang="en-US" dirty="0">
              <a:solidFill>
                <a:srgbClr val="FF0000"/>
              </a:solidFill>
            </a:endParaRPr>
          </a:p>
        </p:txBody>
      </p:sp>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Related Entities</a:t>
            </a:r>
            <a:endParaRPr lang="en-US" altLang="en-US" sz="3200" b="1" dirty="0">
              <a:solidFill>
                <a:srgbClr val="007336"/>
              </a:solidFill>
            </a:endParaRPr>
          </a:p>
        </p:txBody>
      </p:sp>
      <p:sp>
        <p:nvSpPr>
          <p:cNvPr id="6" name="Line 7"/>
          <p:cNvSpPr>
            <a:spLocks noChangeShapeType="1"/>
          </p:cNvSpPr>
          <p:nvPr/>
        </p:nvSpPr>
        <p:spPr bwMode="auto">
          <a:xfrm flipH="1" flipV="1">
            <a:off x="734786" y="4095182"/>
            <a:ext cx="1714500" cy="72174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556641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1152689"/>
            <a:ext cx="8229600" cy="4229810"/>
          </a:xfrm>
          <a:prstGeom prst="rect">
            <a:avLst/>
          </a:prstGeom>
          <a:ln>
            <a:solidFill>
              <a:schemeClr val="tx1">
                <a:lumMod val="50000"/>
                <a:lumOff val="50000"/>
              </a:schemeClr>
            </a:solidFill>
          </a:ln>
        </p:spPr>
      </p:pic>
      <p:sp>
        <p:nvSpPr>
          <p:cNvPr id="12" name="Text Box 10"/>
          <p:cNvSpPr txBox="1">
            <a:spLocks noChangeArrowheads="1"/>
          </p:cNvSpPr>
          <p:nvPr/>
        </p:nvSpPr>
        <p:spPr bwMode="auto">
          <a:xfrm>
            <a:off x="2207893" y="5521292"/>
            <a:ext cx="67364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④ Click on either the “REMOVE” button to remove the entity from the FRN or the “EDIT” button to edit the information pulled from the profile to the Form 471. Follow the system prompts to make changes.</a:t>
            </a:r>
            <a:endParaRPr lang="en-US" altLang="en-US" dirty="0">
              <a:solidFill>
                <a:srgbClr val="FF0000"/>
              </a:solidFill>
            </a:endParaRPr>
          </a:p>
        </p:txBody>
      </p:sp>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a:solidFill>
                  <a:srgbClr val="007336"/>
                </a:solidFill>
              </a:rPr>
              <a:t>Related </a:t>
            </a:r>
            <a:r>
              <a:rPr lang="en-US" altLang="en-US" sz="3200" b="1" dirty="0" smtClean="0">
                <a:solidFill>
                  <a:srgbClr val="007336"/>
                </a:solidFill>
              </a:rPr>
              <a:t>Entities</a:t>
            </a:r>
            <a:endParaRPr lang="en-US" altLang="en-US" sz="3200" b="1" dirty="0">
              <a:solidFill>
                <a:srgbClr val="007336"/>
              </a:solidFill>
            </a:endParaRPr>
          </a:p>
        </p:txBody>
      </p:sp>
      <p:sp>
        <p:nvSpPr>
          <p:cNvPr id="6" name="Line 7"/>
          <p:cNvSpPr>
            <a:spLocks noChangeShapeType="1"/>
          </p:cNvSpPr>
          <p:nvPr/>
        </p:nvSpPr>
        <p:spPr bwMode="auto">
          <a:xfrm flipV="1">
            <a:off x="6302829" y="4490357"/>
            <a:ext cx="1371600" cy="112667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690417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632282"/>
            <a:ext cx="8229600" cy="5594315"/>
          </a:xfrm>
          <a:prstGeom prst="rect">
            <a:avLst/>
          </a:prstGeom>
          <a:ln>
            <a:solidFill>
              <a:schemeClr val="tx1">
                <a:lumMod val="50000"/>
                <a:lumOff val="50000"/>
              </a:schemeClr>
            </a:solidFill>
          </a:ln>
        </p:spPr>
      </p:pic>
      <p:sp>
        <p:nvSpPr>
          <p:cNvPr id="12" name="Text Box 10"/>
          <p:cNvSpPr txBox="1">
            <a:spLocks noChangeArrowheads="1"/>
          </p:cNvSpPr>
          <p:nvPr/>
        </p:nvSpPr>
        <p:spPr bwMode="auto">
          <a:xfrm>
            <a:off x="2627536" y="5233512"/>
            <a:ext cx="61296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⑤ Click </a:t>
            </a:r>
            <a:r>
              <a:rPr lang="en-US" altLang="en-US" dirty="0">
                <a:solidFill>
                  <a:srgbClr val="FF0000"/>
                </a:solidFill>
              </a:rPr>
              <a:t>on the </a:t>
            </a:r>
            <a:r>
              <a:rPr lang="en-US" altLang="en-US" dirty="0" smtClean="0">
                <a:solidFill>
                  <a:srgbClr val="FF0000"/>
                </a:solidFill>
              </a:rPr>
              <a:t>“FINISH &amp; SUBMIT REQUEST” </a:t>
            </a:r>
            <a:r>
              <a:rPr lang="en-US" altLang="en-US" dirty="0">
                <a:solidFill>
                  <a:srgbClr val="FF0000"/>
                </a:solidFill>
              </a:rPr>
              <a:t>button</a:t>
            </a:r>
          </a:p>
        </p:txBody>
      </p:sp>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Related Entities</a:t>
            </a:r>
            <a:endParaRPr lang="en-US" altLang="en-US" sz="3200" b="1" dirty="0">
              <a:solidFill>
                <a:srgbClr val="007336"/>
              </a:solidFill>
            </a:endParaRPr>
          </a:p>
        </p:txBody>
      </p:sp>
      <p:sp>
        <p:nvSpPr>
          <p:cNvPr id="6" name="Line 7"/>
          <p:cNvSpPr>
            <a:spLocks noChangeShapeType="1"/>
          </p:cNvSpPr>
          <p:nvPr/>
        </p:nvSpPr>
        <p:spPr bwMode="auto">
          <a:xfrm>
            <a:off x="5184323" y="5562024"/>
            <a:ext cx="2069736" cy="47658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6536317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243137" y="2728912"/>
            <a:ext cx="4657725" cy="1400175"/>
          </a:xfrm>
          <a:prstGeom prst="rect">
            <a:avLst/>
          </a:prstGeom>
          <a:ln>
            <a:solidFill>
              <a:schemeClr val="tx1">
                <a:lumMod val="50000"/>
                <a:lumOff val="50000"/>
              </a:schemeClr>
            </a:solidFill>
          </a:ln>
        </p:spPr>
      </p:pic>
      <p:sp>
        <p:nvSpPr>
          <p:cNvPr id="7"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Related Entities</a:t>
            </a:r>
            <a:endParaRPr lang="en-US" altLang="en-US" sz="3200" b="1" dirty="0">
              <a:solidFill>
                <a:srgbClr val="007336"/>
              </a:solidFill>
            </a:endParaRPr>
          </a:p>
        </p:txBody>
      </p:sp>
      <p:sp>
        <p:nvSpPr>
          <p:cNvPr id="6" name="Rectangle 5"/>
          <p:cNvSpPr/>
          <p:nvPr/>
        </p:nvSpPr>
        <p:spPr>
          <a:xfrm>
            <a:off x="2480865" y="6179944"/>
            <a:ext cx="6299225" cy="369332"/>
          </a:xfrm>
          <a:prstGeom prst="rect">
            <a:avLst/>
          </a:prstGeom>
        </p:spPr>
        <p:txBody>
          <a:bodyPr wrap="none">
            <a:spAutoFit/>
          </a:bodyPr>
          <a:lstStyle/>
          <a:p>
            <a:pPr algn="r">
              <a:spcBef>
                <a:spcPct val="50000"/>
              </a:spcBef>
            </a:pPr>
            <a:r>
              <a:rPr lang="en-US" i="1" dirty="0" smtClean="0">
                <a:solidFill>
                  <a:schemeClr val="accent5">
                    <a:lumMod val="75000"/>
                  </a:schemeClr>
                </a:solidFill>
              </a:rPr>
              <a:t>go to the next page in </a:t>
            </a:r>
            <a:r>
              <a:rPr lang="en-US" i="1" dirty="0">
                <a:solidFill>
                  <a:schemeClr val="accent5">
                    <a:lumMod val="75000"/>
                  </a:schemeClr>
                </a:solidFill>
              </a:rPr>
              <a:t>this </a:t>
            </a:r>
            <a:r>
              <a:rPr lang="en-US" i="1" dirty="0" smtClean="0">
                <a:solidFill>
                  <a:schemeClr val="accent5">
                    <a:lumMod val="75000"/>
                  </a:schemeClr>
                </a:solidFill>
              </a:rPr>
              <a:t>guide for info on viewing modifications </a:t>
            </a:r>
            <a:endParaRPr lang="en-US" i="1" dirty="0">
              <a:solidFill>
                <a:schemeClr val="accent5">
                  <a:lumMod val="75000"/>
                </a:schemeClr>
              </a:solidFill>
            </a:endParaRPr>
          </a:p>
        </p:txBody>
      </p:sp>
      <p:sp>
        <p:nvSpPr>
          <p:cNvPr id="10" name="Text Box 10"/>
          <p:cNvSpPr txBox="1">
            <a:spLocks noChangeArrowheads="1"/>
          </p:cNvSpPr>
          <p:nvPr/>
        </p:nvSpPr>
        <p:spPr bwMode="auto">
          <a:xfrm>
            <a:off x="2585258" y="4323714"/>
            <a:ext cx="6068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smtClean="0">
                <a:solidFill>
                  <a:srgbClr val="FF0000"/>
                </a:solidFill>
              </a:rPr>
              <a:t>         ⑥ Click on the “YES” button to submit the change</a:t>
            </a:r>
          </a:p>
        </p:txBody>
      </p:sp>
      <p:sp>
        <p:nvSpPr>
          <p:cNvPr id="12" name="Line 7"/>
          <p:cNvSpPr>
            <a:spLocks noChangeShapeType="1"/>
          </p:cNvSpPr>
          <p:nvPr/>
        </p:nvSpPr>
        <p:spPr bwMode="auto">
          <a:xfrm flipV="1">
            <a:off x="4921322" y="3682537"/>
            <a:ext cx="1180220" cy="69688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743245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24231" y="2720975"/>
            <a:ext cx="7297994" cy="1470025"/>
          </a:xfrm>
        </p:spPr>
        <p:txBody>
          <a:bodyPr/>
          <a:lstStyle/>
          <a:p>
            <a:r>
              <a:rPr lang="en-US" dirty="0" smtClean="0"/>
              <a:t>Viewing Submitted Modification Requests</a:t>
            </a:r>
            <a:endParaRPr lang="en-US" dirty="0"/>
          </a:p>
        </p:txBody>
      </p:sp>
    </p:spTree>
    <p:extLst>
      <p:ext uri="{BB962C8B-B14F-4D97-AF65-F5344CB8AC3E}">
        <p14:creationId xmlns:p14="http://schemas.microsoft.com/office/powerpoint/2010/main" val="1576724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720975"/>
            <a:ext cx="7772400" cy="1470025"/>
          </a:xfrm>
        </p:spPr>
        <p:txBody>
          <a:bodyPr/>
          <a:lstStyle/>
          <a:p>
            <a:r>
              <a:rPr lang="en-US" dirty="0" smtClean="0"/>
              <a:t>Locating the RAL</a:t>
            </a:r>
            <a:endParaRPr lang="en-US" dirty="0"/>
          </a:p>
        </p:txBody>
      </p:sp>
    </p:spTree>
    <p:extLst>
      <p:ext uri="{BB962C8B-B14F-4D97-AF65-F5344CB8AC3E}">
        <p14:creationId xmlns:p14="http://schemas.microsoft.com/office/powerpoint/2010/main" val="30727693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2485156"/>
            <a:ext cx="8229600" cy="1887687"/>
          </a:xfrm>
          <a:prstGeom prst="rect">
            <a:avLst/>
          </a:prstGeom>
          <a:ln>
            <a:solidFill>
              <a:schemeClr val="tx1">
                <a:lumMod val="50000"/>
                <a:lumOff val="50000"/>
              </a:schemeClr>
            </a:solidFill>
          </a:ln>
        </p:spPr>
      </p:pic>
      <p:sp>
        <p:nvSpPr>
          <p:cNvPr id="2"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Viewing Modifications</a:t>
            </a:r>
            <a:endParaRPr lang="en-US" altLang="en-US" sz="3200" b="1" dirty="0">
              <a:solidFill>
                <a:srgbClr val="007336"/>
              </a:solidFill>
            </a:endParaRPr>
          </a:p>
        </p:txBody>
      </p:sp>
      <p:sp>
        <p:nvSpPr>
          <p:cNvPr id="3" name="Content Placeholder 2"/>
          <p:cNvSpPr txBox="1">
            <a:spLocks/>
          </p:cNvSpPr>
          <p:nvPr/>
        </p:nvSpPr>
        <p:spPr>
          <a:xfrm>
            <a:off x="2523262" y="2077929"/>
            <a:ext cx="3819349" cy="4072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solidFill>
                  <a:srgbClr val="FF0000"/>
                </a:solidFill>
              </a:rPr>
              <a:t>① Click on the “Reports” tab</a:t>
            </a:r>
            <a:endParaRPr lang="en-US" sz="1800" b="1" dirty="0" smtClean="0">
              <a:solidFill>
                <a:srgbClr val="FF0000"/>
              </a:solidFill>
            </a:endParaRPr>
          </a:p>
        </p:txBody>
      </p:sp>
      <p:sp>
        <p:nvSpPr>
          <p:cNvPr id="6" name="Line 11"/>
          <p:cNvSpPr>
            <a:spLocks noChangeShapeType="1"/>
          </p:cNvSpPr>
          <p:nvPr/>
        </p:nvSpPr>
        <p:spPr bwMode="auto">
          <a:xfrm flipH="1">
            <a:off x="2294165" y="2259780"/>
            <a:ext cx="293914" cy="31875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Rectangle 6"/>
          <p:cNvSpPr/>
          <p:nvPr/>
        </p:nvSpPr>
        <p:spPr>
          <a:xfrm>
            <a:off x="1698172" y="3429000"/>
            <a:ext cx="628650" cy="220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10"/>
          <p:cNvSpPr txBox="1">
            <a:spLocks noChangeArrowheads="1"/>
          </p:cNvSpPr>
          <p:nvPr/>
        </p:nvSpPr>
        <p:spPr bwMode="auto">
          <a:xfrm>
            <a:off x="590153" y="668552"/>
            <a:ext cx="79636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i="1" dirty="0" smtClean="0">
                <a:solidFill>
                  <a:srgbClr val="FF0000"/>
                </a:solidFill>
              </a:rPr>
              <a:t>Each time you submit a modification request you are taken back to the “Related Actions” screen for that form. From there you might choose to immediately view the requests you have already submitted, or you can complete the steps to view submitted requests at any time from any screen within EPC.</a:t>
            </a:r>
            <a:endParaRPr lang="en-US" altLang="en-US" i="1" dirty="0">
              <a:solidFill>
                <a:srgbClr val="FF0000"/>
              </a:solidFill>
            </a:endParaRPr>
          </a:p>
        </p:txBody>
      </p:sp>
    </p:spTree>
    <p:extLst>
      <p:ext uri="{BB962C8B-B14F-4D97-AF65-F5344CB8AC3E}">
        <p14:creationId xmlns:p14="http://schemas.microsoft.com/office/powerpoint/2010/main" val="1437678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2318228"/>
            <a:ext cx="8229600" cy="1425271"/>
          </a:xfrm>
          <a:prstGeom prst="rect">
            <a:avLst/>
          </a:prstGeom>
          <a:ln>
            <a:solidFill>
              <a:schemeClr val="tx1">
                <a:lumMod val="50000"/>
                <a:lumOff val="50000"/>
              </a:schemeClr>
            </a:solidFill>
          </a:ln>
        </p:spPr>
      </p:pic>
      <p:sp>
        <p:nvSpPr>
          <p:cNvPr id="2"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a:solidFill>
                  <a:srgbClr val="007336"/>
                </a:solidFill>
              </a:rPr>
              <a:t>Viewing Modifications</a:t>
            </a:r>
          </a:p>
        </p:txBody>
      </p:sp>
      <p:sp>
        <p:nvSpPr>
          <p:cNvPr id="3" name="Content Placeholder 2"/>
          <p:cNvSpPr txBox="1">
            <a:spLocks/>
          </p:cNvSpPr>
          <p:nvPr/>
        </p:nvSpPr>
        <p:spPr>
          <a:xfrm>
            <a:off x="1431717" y="4033157"/>
            <a:ext cx="6280565" cy="4072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solidFill>
                  <a:srgbClr val="FF0000"/>
                </a:solidFill>
              </a:rPr>
              <a:t>② Click on the “My Submitted Modification Requests (RAL)” link</a:t>
            </a:r>
            <a:endParaRPr lang="en-US" sz="1800" b="1" dirty="0" smtClean="0">
              <a:solidFill>
                <a:srgbClr val="FF0000"/>
              </a:solidFill>
            </a:endParaRPr>
          </a:p>
        </p:txBody>
      </p:sp>
      <p:sp>
        <p:nvSpPr>
          <p:cNvPr id="8" name="Line 11"/>
          <p:cNvSpPr>
            <a:spLocks noChangeShapeType="1"/>
          </p:cNvSpPr>
          <p:nvPr/>
        </p:nvSpPr>
        <p:spPr bwMode="auto">
          <a:xfrm flipV="1">
            <a:off x="1722664" y="3429000"/>
            <a:ext cx="592931" cy="60415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Rectangle 5"/>
          <p:cNvSpPr/>
          <p:nvPr/>
        </p:nvSpPr>
        <p:spPr>
          <a:xfrm>
            <a:off x="1004207" y="2775857"/>
            <a:ext cx="269422" cy="8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0067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2662237"/>
            <a:ext cx="6400800" cy="1533525"/>
          </a:xfrm>
          <a:prstGeom prst="rect">
            <a:avLst/>
          </a:prstGeom>
          <a:ln>
            <a:solidFill>
              <a:schemeClr val="tx1">
                <a:lumMod val="50000"/>
                <a:lumOff val="50000"/>
              </a:schemeClr>
            </a:solidFill>
          </a:ln>
        </p:spPr>
      </p:pic>
      <p:sp>
        <p:nvSpPr>
          <p:cNvPr id="2"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a:solidFill>
                  <a:srgbClr val="007336"/>
                </a:solidFill>
              </a:rPr>
              <a:t>Viewing Modifications</a:t>
            </a:r>
          </a:p>
        </p:txBody>
      </p:sp>
      <p:sp>
        <p:nvSpPr>
          <p:cNvPr id="3" name="Content Placeholder 2"/>
          <p:cNvSpPr txBox="1">
            <a:spLocks/>
          </p:cNvSpPr>
          <p:nvPr/>
        </p:nvSpPr>
        <p:spPr>
          <a:xfrm>
            <a:off x="2083292" y="4490357"/>
            <a:ext cx="6280565" cy="4072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solidFill>
                  <a:srgbClr val="FF0000"/>
                </a:solidFill>
              </a:rPr>
              <a:t>③ Select the Funding Year</a:t>
            </a:r>
            <a:endParaRPr lang="en-US" sz="1800" b="1" dirty="0" smtClean="0">
              <a:solidFill>
                <a:srgbClr val="FF0000"/>
              </a:solidFill>
            </a:endParaRPr>
          </a:p>
        </p:txBody>
      </p:sp>
      <p:sp>
        <p:nvSpPr>
          <p:cNvPr id="8" name="Line 11"/>
          <p:cNvSpPr>
            <a:spLocks noChangeShapeType="1"/>
          </p:cNvSpPr>
          <p:nvPr/>
        </p:nvSpPr>
        <p:spPr bwMode="auto">
          <a:xfrm flipV="1">
            <a:off x="2424793" y="3902529"/>
            <a:ext cx="693964" cy="58782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574486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974668"/>
            <a:ext cx="8229600" cy="5182057"/>
          </a:xfrm>
          <a:prstGeom prst="rect">
            <a:avLst/>
          </a:prstGeom>
          <a:ln>
            <a:solidFill>
              <a:schemeClr val="tx1">
                <a:lumMod val="50000"/>
                <a:lumOff val="50000"/>
              </a:schemeClr>
            </a:solidFill>
          </a:ln>
        </p:spPr>
      </p:pic>
      <p:sp>
        <p:nvSpPr>
          <p:cNvPr id="2"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a:solidFill>
                  <a:srgbClr val="007336"/>
                </a:solidFill>
              </a:rPr>
              <a:t>Viewing Modifications</a:t>
            </a:r>
          </a:p>
        </p:txBody>
      </p:sp>
      <p:sp>
        <p:nvSpPr>
          <p:cNvPr id="3" name="Content Placeholder 2"/>
          <p:cNvSpPr txBox="1">
            <a:spLocks/>
          </p:cNvSpPr>
          <p:nvPr/>
        </p:nvSpPr>
        <p:spPr>
          <a:xfrm>
            <a:off x="328598" y="507932"/>
            <a:ext cx="5853127" cy="4072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smtClean="0">
                <a:solidFill>
                  <a:srgbClr val="FF0000"/>
                </a:solidFill>
              </a:rPr>
              <a:t>A table with submitted modification requests displays</a:t>
            </a:r>
            <a:endParaRPr lang="en-US" sz="1800" b="1" i="1" dirty="0" smtClean="0">
              <a:solidFill>
                <a:srgbClr val="FF0000"/>
              </a:solidFill>
            </a:endParaRPr>
          </a:p>
        </p:txBody>
      </p:sp>
    </p:spTree>
    <p:extLst>
      <p:ext uri="{BB962C8B-B14F-4D97-AF65-F5344CB8AC3E}">
        <p14:creationId xmlns:p14="http://schemas.microsoft.com/office/powerpoint/2010/main" val="850884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5384" y="2038548"/>
            <a:ext cx="6006753" cy="2780904"/>
          </a:xfrm>
          <a:prstGeom prst="rect">
            <a:avLst/>
          </a:prstGeom>
          <a:ln>
            <a:solidFill>
              <a:schemeClr val="tx1">
                <a:lumMod val="50000"/>
                <a:lumOff val="50000"/>
              </a:schemeClr>
            </a:solidFill>
          </a:ln>
        </p:spPr>
      </p:pic>
      <p:sp>
        <p:nvSpPr>
          <p:cNvPr id="19" name="TextBox 18"/>
          <p:cNvSpPr txBox="1"/>
          <p:nvPr/>
        </p:nvSpPr>
        <p:spPr>
          <a:xfrm>
            <a:off x="6568150" y="1815198"/>
            <a:ext cx="1918162" cy="3231654"/>
          </a:xfrm>
          <a:prstGeom prst="rect">
            <a:avLst/>
          </a:prstGeom>
          <a:noFill/>
          <a:ln>
            <a:solidFill>
              <a:srgbClr val="0070C0"/>
            </a:solidFill>
          </a:ln>
        </p:spPr>
        <p:txBody>
          <a:bodyPr wrap="square" rtlCol="0">
            <a:spAutoFit/>
          </a:bodyPr>
          <a:lstStyle/>
          <a:p>
            <a:r>
              <a:rPr lang="en-US" b="1" i="1" dirty="0" smtClean="0">
                <a:solidFill>
                  <a:srgbClr val="0070C0"/>
                </a:solidFill>
              </a:rPr>
              <a:t>How to get here:</a:t>
            </a:r>
          </a:p>
          <a:p>
            <a:r>
              <a:rPr lang="en-US" sz="800" dirty="0">
                <a:solidFill>
                  <a:srgbClr val="0070C0"/>
                </a:solidFill>
              </a:rPr>
              <a:t> </a:t>
            </a:r>
            <a:r>
              <a:rPr lang="en-US" sz="800" dirty="0" smtClean="0">
                <a:solidFill>
                  <a:srgbClr val="0070C0"/>
                </a:solidFill>
              </a:rPr>
              <a:t> </a:t>
            </a:r>
          </a:p>
          <a:p>
            <a:r>
              <a:rPr lang="en-US" dirty="0" smtClean="0">
                <a:solidFill>
                  <a:srgbClr val="0070C0"/>
                </a:solidFill>
              </a:rPr>
              <a:t>1) Landing Page</a:t>
            </a:r>
          </a:p>
          <a:p>
            <a:pPr marL="228600" indent="-228600"/>
            <a:r>
              <a:rPr lang="en-US" sz="800" dirty="0" smtClean="0">
                <a:solidFill>
                  <a:srgbClr val="0070C0"/>
                </a:solidFill>
              </a:rPr>
              <a:t>  </a:t>
            </a:r>
          </a:p>
          <a:p>
            <a:pPr marL="228600" indent="-228600"/>
            <a:r>
              <a:rPr lang="en-US" dirty="0" smtClean="0">
                <a:solidFill>
                  <a:srgbClr val="0070C0"/>
                </a:solidFill>
              </a:rPr>
              <a:t>2) Click on link for independent school or school district</a:t>
            </a:r>
          </a:p>
          <a:p>
            <a:pPr marL="228600" indent="-228600"/>
            <a:endParaRPr lang="en-US" sz="800" dirty="0" smtClean="0">
              <a:solidFill>
                <a:srgbClr val="0070C0"/>
              </a:solidFill>
            </a:endParaRPr>
          </a:p>
          <a:p>
            <a:pPr marL="228600" indent="-228600"/>
            <a:r>
              <a:rPr lang="en-US" dirty="0" smtClean="0">
                <a:solidFill>
                  <a:srgbClr val="0070C0"/>
                </a:solidFill>
              </a:rPr>
              <a:t>3) Click on “News” link in the menu at the top of the page</a:t>
            </a:r>
          </a:p>
        </p:txBody>
      </p:sp>
      <p:sp>
        <p:nvSpPr>
          <p:cNvPr id="14" name="TextBox 13"/>
          <p:cNvSpPr txBox="1"/>
          <p:nvPr/>
        </p:nvSpPr>
        <p:spPr>
          <a:xfrm>
            <a:off x="2047359" y="5269150"/>
            <a:ext cx="3259426" cy="646331"/>
          </a:xfrm>
          <a:prstGeom prst="rect">
            <a:avLst/>
          </a:prstGeom>
          <a:solidFill>
            <a:schemeClr val="bg1"/>
          </a:solidFill>
        </p:spPr>
        <p:txBody>
          <a:bodyPr wrap="square" rtlCol="0">
            <a:spAutoFit/>
          </a:bodyPr>
          <a:lstStyle/>
          <a:p>
            <a:r>
              <a:rPr lang="en-US" dirty="0" smtClean="0">
                <a:solidFill>
                  <a:srgbClr val="FF0000"/>
                </a:solidFill>
              </a:rPr>
              <a:t>① Click on the name of the Form 471 to proceed to the form</a:t>
            </a:r>
            <a:endParaRPr lang="en-US" dirty="0">
              <a:solidFill>
                <a:srgbClr val="FF0000"/>
              </a:solidFill>
            </a:endParaRPr>
          </a:p>
        </p:txBody>
      </p:sp>
      <p:sp>
        <p:nvSpPr>
          <p:cNvPr id="2"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Locating the RAL</a:t>
            </a:r>
            <a:endParaRPr lang="en-US" altLang="en-US" sz="3200" b="1" dirty="0">
              <a:solidFill>
                <a:srgbClr val="007336"/>
              </a:solidFill>
            </a:endParaRPr>
          </a:p>
        </p:txBody>
      </p:sp>
      <p:sp>
        <p:nvSpPr>
          <p:cNvPr id="3" name="Content Placeholder 2"/>
          <p:cNvSpPr txBox="1">
            <a:spLocks/>
          </p:cNvSpPr>
          <p:nvPr/>
        </p:nvSpPr>
        <p:spPr>
          <a:xfrm>
            <a:off x="367469" y="697992"/>
            <a:ext cx="8424106" cy="4953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smtClean="0">
                <a:solidFill>
                  <a:srgbClr val="FF0000"/>
                </a:solidFill>
              </a:rPr>
              <a:t>The main contact person for any certified Form 471 will receive a RAL in their </a:t>
            </a:r>
            <a:r>
              <a:rPr lang="en-US" sz="1800" b="1" i="1" dirty="0" smtClean="0">
                <a:solidFill>
                  <a:srgbClr val="FF0000"/>
                </a:solidFill>
              </a:rPr>
              <a:t>News Feed</a:t>
            </a:r>
            <a:endParaRPr lang="en-US" sz="1800" i="1" dirty="0" smtClean="0">
              <a:solidFill>
                <a:srgbClr val="FF0000"/>
              </a:solidFill>
            </a:endParaRPr>
          </a:p>
        </p:txBody>
      </p:sp>
      <p:sp>
        <p:nvSpPr>
          <p:cNvPr id="13" name="Line 6"/>
          <p:cNvSpPr>
            <a:spLocks noChangeShapeType="1"/>
          </p:cNvSpPr>
          <p:nvPr/>
        </p:nvSpPr>
        <p:spPr bwMode="auto">
          <a:xfrm flipH="1" flipV="1">
            <a:off x="2106385" y="4580163"/>
            <a:ext cx="607810" cy="70858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TextBox 24"/>
          <p:cNvSpPr txBox="1"/>
          <p:nvPr/>
        </p:nvSpPr>
        <p:spPr>
          <a:xfrm>
            <a:off x="1496669" y="1569258"/>
            <a:ext cx="3249858" cy="369332"/>
          </a:xfrm>
          <a:prstGeom prst="rect">
            <a:avLst/>
          </a:prstGeom>
          <a:noFill/>
        </p:spPr>
        <p:txBody>
          <a:bodyPr wrap="square" rtlCol="0">
            <a:spAutoFit/>
          </a:bodyPr>
          <a:lstStyle/>
          <a:p>
            <a:r>
              <a:rPr lang="en-US" i="1" dirty="0" smtClean="0">
                <a:solidFill>
                  <a:srgbClr val="FF0000"/>
                </a:solidFill>
              </a:rPr>
              <a:t>date Form 471 was submitted</a:t>
            </a:r>
            <a:endParaRPr lang="en-US" i="1" dirty="0">
              <a:solidFill>
                <a:srgbClr val="FF0000"/>
              </a:solidFill>
            </a:endParaRPr>
          </a:p>
        </p:txBody>
      </p:sp>
      <p:sp>
        <p:nvSpPr>
          <p:cNvPr id="23" name="Oval 22"/>
          <p:cNvSpPr/>
          <p:nvPr/>
        </p:nvSpPr>
        <p:spPr>
          <a:xfrm>
            <a:off x="1068866" y="2341190"/>
            <a:ext cx="676656" cy="301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ine 6"/>
          <p:cNvSpPr>
            <a:spLocks noChangeShapeType="1"/>
          </p:cNvSpPr>
          <p:nvPr/>
        </p:nvSpPr>
        <p:spPr bwMode="auto">
          <a:xfrm flipH="1">
            <a:off x="1496669" y="1867963"/>
            <a:ext cx="333419" cy="44873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55581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720975"/>
            <a:ext cx="7772400" cy="1470025"/>
          </a:xfrm>
        </p:spPr>
        <p:txBody>
          <a:bodyPr/>
          <a:lstStyle/>
          <a:p>
            <a:r>
              <a:rPr lang="en-US" dirty="0" smtClean="0"/>
              <a:t>Accessing a Form to Modify</a:t>
            </a:r>
            <a:endParaRPr lang="en-US" dirty="0"/>
          </a:p>
        </p:txBody>
      </p:sp>
    </p:spTree>
    <p:extLst>
      <p:ext uri="{BB962C8B-B14F-4D97-AF65-F5344CB8AC3E}">
        <p14:creationId xmlns:p14="http://schemas.microsoft.com/office/powerpoint/2010/main" val="3383042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889731"/>
            <a:ext cx="7315200" cy="5089864"/>
          </a:xfrm>
          <a:prstGeom prst="rect">
            <a:avLst/>
          </a:prstGeom>
          <a:ln>
            <a:solidFill>
              <a:schemeClr val="tx1">
                <a:lumMod val="50000"/>
                <a:lumOff val="50000"/>
              </a:schemeClr>
            </a:solidFill>
          </a:ln>
        </p:spPr>
      </p:pic>
      <p:sp>
        <p:nvSpPr>
          <p:cNvPr id="2" name="Title 1"/>
          <p:cNvSpPr>
            <a:spLocks/>
          </p:cNvSpPr>
          <p:nvPr/>
        </p:nvSpPr>
        <p:spPr bwMode="auto">
          <a:xfrm>
            <a:off x="4122738" y="98882"/>
            <a:ext cx="5021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r>
              <a:rPr lang="en-US" altLang="en-US" sz="3200" b="1" dirty="0" smtClean="0">
                <a:solidFill>
                  <a:srgbClr val="007336"/>
                </a:solidFill>
              </a:rPr>
              <a:t>Accessing a Form</a:t>
            </a:r>
            <a:endParaRPr lang="en-US" altLang="en-US" sz="3200" b="1" dirty="0">
              <a:solidFill>
                <a:srgbClr val="007336"/>
              </a:solidFill>
            </a:endParaRPr>
          </a:p>
        </p:txBody>
      </p:sp>
      <p:sp>
        <p:nvSpPr>
          <p:cNvPr id="3" name="Content Placeholder 2"/>
          <p:cNvSpPr txBox="1">
            <a:spLocks/>
          </p:cNvSpPr>
          <p:nvPr/>
        </p:nvSpPr>
        <p:spPr>
          <a:xfrm>
            <a:off x="531647" y="473316"/>
            <a:ext cx="5313982" cy="3722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rgbClr val="FF0000"/>
                </a:solidFill>
              </a:rPr>
              <a:t>① Go to the Landing Page for the organization </a:t>
            </a:r>
          </a:p>
        </p:txBody>
      </p:sp>
      <p:sp>
        <p:nvSpPr>
          <p:cNvPr id="5" name="Rectangle 4"/>
          <p:cNvSpPr/>
          <p:nvPr/>
        </p:nvSpPr>
        <p:spPr>
          <a:xfrm>
            <a:off x="2004024" y="1350281"/>
            <a:ext cx="547007" cy="20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874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heme_Networkmaine">
  <a:themeElements>
    <a:clrScheme name="Networkmaine">
      <a:dk1>
        <a:sysClr val="windowText" lastClr="000000"/>
      </a:dk1>
      <a:lt1>
        <a:sysClr val="window" lastClr="FFFFFF"/>
      </a:lt1>
      <a:dk2>
        <a:srgbClr val="1F497D"/>
      </a:dk2>
      <a:lt2>
        <a:srgbClr val="EEECE1"/>
      </a:lt2>
      <a:accent1>
        <a:srgbClr val="007336"/>
      </a:accent1>
      <a:accent2>
        <a:srgbClr val="4FA800"/>
      </a:accent2>
      <a:accent3>
        <a:srgbClr val="9BBB59"/>
      </a:accent3>
      <a:accent4>
        <a:srgbClr val="8064A2"/>
      </a:accent4>
      <a:accent5>
        <a:srgbClr val="4BACC6"/>
      </a:accent5>
      <a:accent6>
        <a:srgbClr val="F79646"/>
      </a:accent6>
      <a:hlink>
        <a:srgbClr val="76923C"/>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PPTheme_Networkmaine</Template>
  <TotalTime>10351</TotalTime>
  <Words>1857</Words>
  <Application>Microsoft Office PowerPoint</Application>
  <PresentationFormat>On-screen Show (4:3)</PresentationFormat>
  <Paragraphs>245</Paragraphs>
  <Slides>63</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63</vt:i4>
      </vt:variant>
    </vt:vector>
  </HeadingPairs>
  <TitlesOfParts>
    <vt:vector size="66" baseType="lpstr">
      <vt:lpstr>Arial</vt:lpstr>
      <vt:lpstr>Calibri</vt:lpstr>
      <vt:lpstr>PPTheme_Networkmaine</vt:lpstr>
      <vt:lpstr>Form 471 RAL</vt:lpstr>
      <vt:lpstr>Table of Contents</vt:lpstr>
      <vt:lpstr>The Basics</vt:lpstr>
      <vt:lpstr>What is a RAL?</vt:lpstr>
      <vt:lpstr>What is the process for a RAL?</vt:lpstr>
      <vt:lpstr>Locating the RAL</vt:lpstr>
      <vt:lpstr>PowerPoint Presentation</vt:lpstr>
      <vt:lpstr>Accessing a Form to Modify</vt:lpstr>
      <vt:lpstr>PowerPoint Presentation</vt:lpstr>
      <vt:lpstr>PowerPoint Presentation</vt:lpstr>
      <vt:lpstr>PowerPoint Presentation</vt:lpstr>
      <vt:lpstr>PowerPoint Presentation</vt:lpstr>
      <vt:lpstr>PowerPoint Presentation</vt:lpstr>
      <vt:lpstr>Submitting RAL Modifications</vt:lpstr>
      <vt:lpstr>PowerPoint Presentation</vt:lpstr>
      <vt:lpstr>To Change the Contact Person for the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Modify a Funding Request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Modify the BEN </vt:lpstr>
      <vt:lpstr>PowerPoint Presentation</vt:lpstr>
      <vt:lpstr>PowerPoint Presentation</vt:lpstr>
      <vt:lpstr>PowerPoint Presentation</vt:lpstr>
      <vt:lpstr>PowerPoint Presentation</vt:lpstr>
      <vt:lpstr>PowerPoint Presentation</vt:lpstr>
      <vt:lpstr>PowerPoint Presentation</vt:lpstr>
      <vt:lpstr>To Modify the Related Entities</vt:lpstr>
      <vt:lpstr>PowerPoint Presentation</vt:lpstr>
      <vt:lpstr>PowerPoint Presentation</vt:lpstr>
      <vt:lpstr>PowerPoint Presentation</vt:lpstr>
      <vt:lpstr>PowerPoint Presentation</vt:lpstr>
      <vt:lpstr>PowerPoint Presentation</vt:lpstr>
      <vt:lpstr>PowerPoint Presentation</vt:lpstr>
      <vt:lpstr>Viewing Submitted Modification Requests</vt:lpstr>
      <vt:lpstr>PowerPoint Presentation</vt:lpstr>
      <vt:lpstr>PowerPoint Presentation</vt:lpstr>
      <vt:lpstr>PowerPoint Presentation</vt:lpstr>
      <vt:lpstr>PowerPoint Presentation</vt:lpstr>
    </vt:vector>
  </TitlesOfParts>
  <Company>University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dc:creator>
  <cp:lastModifiedBy>Perloff, Anne</cp:lastModifiedBy>
  <cp:revision>739</cp:revision>
  <cp:lastPrinted>2017-07-17T18:19:50Z</cp:lastPrinted>
  <dcterms:created xsi:type="dcterms:W3CDTF">2012-11-15T19:43:40Z</dcterms:created>
  <dcterms:modified xsi:type="dcterms:W3CDTF">2019-11-13T18:37:09Z</dcterms:modified>
</cp:coreProperties>
</file>