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415" r:id="rId2"/>
    <p:sldId id="416" r:id="rId3"/>
    <p:sldId id="417" r:id="rId4"/>
    <p:sldId id="418" r:id="rId5"/>
    <p:sldId id="419" r:id="rId6"/>
    <p:sldId id="420" r:id="rId7"/>
    <p:sldId id="421" r:id="rId8"/>
    <p:sldId id="422" r:id="rId9"/>
    <p:sldId id="423" r:id="rId10"/>
    <p:sldId id="424" r:id="rId11"/>
    <p:sldId id="425" r:id="rId12"/>
    <p:sldId id="426" r:id="rId13"/>
    <p:sldId id="427" r:id="rId14"/>
    <p:sldId id="429" r:id="rId15"/>
    <p:sldId id="428" r:id="rId16"/>
    <p:sldId id="430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2A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0" autoAdjust="0"/>
    <p:restoredTop sz="90917"/>
  </p:normalViewPr>
  <p:slideViewPr>
    <p:cSldViewPr>
      <p:cViewPr varScale="1">
        <p:scale>
          <a:sx n="93" d="100"/>
          <a:sy n="93" d="100"/>
        </p:scale>
        <p:origin x="69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27F2A-08F0-4366-9A57-0EB3D38B607B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0663C-FA98-49DE-9807-8F06265A9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294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C7FBC3-EBD2-4D7D-8710-E91A6644FB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162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7FBC3-EBD2-4D7D-8710-E91A6644FBC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7FBC3-EBD2-4D7D-8710-E91A6644FBC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89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7590-9E98-F64E-83C4-6CD484911781}" type="datetime1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7A7C-3570-4203-89F8-B5F1A769E4F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WhitebackPPTCover4_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6248400"/>
            <a:ext cx="9137650" cy="600075"/>
          </a:xfrm>
          <a:prstGeom prst="rect">
            <a:avLst/>
          </a:prstGeom>
          <a:noFill/>
        </p:spPr>
      </p:pic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 bwMode="auto">
          <a:xfrm>
            <a:off x="0" y="6172200"/>
            <a:ext cx="9144000" cy="45720"/>
          </a:xfrm>
          <a:prstGeom prst="rect">
            <a:avLst/>
          </a:prstGeom>
          <a:solidFill>
            <a:srgbClr val="B32A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E80-1E8A-6447-9F70-1B4DF32F2367}" type="datetime1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A454-3A94-43BC-829F-969C4DBCD63E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428A-9ABC-F242-B75F-9B1B79A778CA}" type="datetime1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0F4C-AA9D-4C3C-8CB0-0F69A7168FE8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72EA-545F-8C46-A901-E082722E22D8}" type="datetime1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4DB4-0820-9146-8C8B-A367DFB2535B}" type="datetime1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BCDD-0198-4513-808A-B292E7E9CAB9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CE87B-8321-174D-9515-C244475FA78A}" type="datetime1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D9DE-6173-4429-8113-4364E57E7519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7931-FA57-284B-B8EE-007166427180}" type="datetime1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7A59-982B-405B-82B8-68E5FD6E3DBA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5ECF6-2C6C-9D41-B52B-4EFC62894678}" type="datetime1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C297-ECF7-42B2-93FE-FBF3A1A8BAA6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1C24-CEF0-F747-AF9A-8CDD9EFAF951}" type="datetime1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516-479E-49FA-BB38-897CB2A4DFB8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832D-DF73-464B-BF7D-E4AA4D789F4C}" type="datetime1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BCD7-1BC7-4DF8-9760-3C3420146C69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B14EF-E480-9F44-AF6E-AAFEB6152875}" type="datetime1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05CC-D61E-4E9F-9790-1980B0C430D4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7DF96-CCC9-544C-8D39-BA086426D778}" type="datetime1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850C3-AEE7-4176-96FF-968DCFC74AC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WhitebackPPTCover4_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6248400"/>
            <a:ext cx="9137650" cy="600075"/>
          </a:xfrm>
          <a:prstGeom prst="rect">
            <a:avLst/>
          </a:prstGeom>
          <a:noFill/>
        </p:spPr>
      </p:pic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 bwMode="auto">
          <a:xfrm>
            <a:off x="0" y="6172200"/>
            <a:ext cx="9144000" cy="45720"/>
          </a:xfrm>
          <a:prstGeom prst="rect">
            <a:avLst/>
          </a:prstGeom>
          <a:solidFill>
            <a:srgbClr val="B32A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Create Form 486 – Receipt of Service Confirmation and Children’s Internet Protection Act and Technology Plan Certification Form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762000" y="2019300"/>
            <a:ext cx="7543800" cy="29337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47800" y="5029200"/>
            <a:ext cx="6324600" cy="1200328"/>
          </a:xfrm>
          <a:prstGeom prst="rect">
            <a:avLst/>
          </a:prstGeom>
          <a:noFill/>
          <a:ln>
            <a:solidFill>
              <a:srgbClr val="B32A1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B32A1F"/>
                </a:solidFill>
              </a:rPr>
              <a:t>Reminder:  Tech Plans are no longer required, but you must still check the box with the “if required” language. </a:t>
            </a:r>
          </a:p>
        </p:txBody>
      </p:sp>
    </p:spTree>
    <p:extLst>
      <p:ext uri="{BB962C8B-B14F-4D97-AF65-F5344CB8AC3E}">
        <p14:creationId xmlns:p14="http://schemas.microsoft.com/office/powerpoint/2010/main" val="617014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CIPA Certifications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10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Content Placeholder 7" descr="Screen Shot 2016-07-23 at 5.45.56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24" b="-18824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457200" y="2590800"/>
            <a:ext cx="8001000" cy="6096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7543800" y="5029200"/>
            <a:ext cx="13716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00400" y="5105400"/>
            <a:ext cx="3962400" cy="461665"/>
          </a:xfrm>
          <a:prstGeom prst="rect">
            <a:avLst/>
          </a:prstGeom>
          <a:noFill/>
          <a:ln>
            <a:solidFill>
              <a:srgbClr val="B32A1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B32A1F"/>
                </a:solidFill>
              </a:rPr>
              <a:t>Click Preview to continue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2954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Clicking the incorrect CIPA certification on this page will land you in EPC limbo </a:t>
            </a:r>
            <a:r>
              <a:rPr lang="mr-IN" dirty="0">
                <a:solidFill>
                  <a:srgbClr val="FF0000"/>
                </a:solidFill>
              </a:rPr>
              <a:t>–</a:t>
            </a:r>
            <a:r>
              <a:rPr lang="en-US" dirty="0">
                <a:solidFill>
                  <a:srgbClr val="FF0000"/>
                </a:solidFill>
              </a:rPr>
              <a:t> please be careful.</a:t>
            </a:r>
          </a:p>
        </p:txBody>
      </p:sp>
    </p:spTree>
    <p:extLst>
      <p:ext uri="{BB962C8B-B14F-4D97-AF65-F5344CB8AC3E}">
        <p14:creationId xmlns:p14="http://schemas.microsoft.com/office/powerpoint/2010/main" val="1614029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Print Preview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11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Content Placeholder 6" descr="Screen Shot 2016-07-23 at 5.48.1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59" r="-6759"/>
          <a:stretch>
            <a:fillRect/>
          </a:stretch>
        </p:blipFill>
        <p:spPr/>
      </p:pic>
      <p:sp>
        <p:nvSpPr>
          <p:cNvPr id="8" name="Rectangle 7"/>
          <p:cNvSpPr/>
          <p:nvPr/>
        </p:nvSpPr>
        <p:spPr>
          <a:xfrm>
            <a:off x="6324600" y="5715000"/>
            <a:ext cx="990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 your form</a:t>
            </a:r>
          </a:p>
        </p:txBody>
      </p:sp>
      <p:pic>
        <p:nvPicPr>
          <p:cNvPr id="5" name="Content Placeholder 4" descr="Screen Shot 2016-07-23 at 5.48.5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92" b="-13292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12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4495800"/>
            <a:ext cx="19812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03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check boxes!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more checkboxes in the print preview</a:t>
            </a:r>
          </a:p>
          <a:p>
            <a:pPr lvl="1"/>
            <a:r>
              <a:rPr lang="en-US" dirty="0"/>
              <a:t>These are for the consortia lead!</a:t>
            </a:r>
          </a:p>
          <a:p>
            <a:r>
              <a:rPr lang="en-US" dirty="0"/>
              <a:t>Print your DRAFT form using your browser’s print function, and/or create a PDF for your electronic records (optional)</a:t>
            </a:r>
          </a:p>
          <a:p>
            <a:pPr lvl="1"/>
            <a:r>
              <a:rPr lang="en-US" dirty="0"/>
              <a:t>You may print the certified form at end of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13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38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Certify</a:t>
            </a:r>
          </a:p>
        </p:txBody>
      </p:sp>
      <p:pic>
        <p:nvPicPr>
          <p:cNvPr id="5" name="Content Placeholder 4" descr="Screen Shot 2016-07-23 at 5.52.1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624" b="-7624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0" y="5454448"/>
            <a:ext cx="914400" cy="3352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79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certification</a:t>
            </a:r>
          </a:p>
        </p:txBody>
      </p:sp>
      <p:pic>
        <p:nvPicPr>
          <p:cNvPr id="5" name="Content Placeholder 4" descr="Screen Shot 2016-07-12 at 9.03.5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97" r="-1299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15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196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Print/Save the Certified 486</a:t>
            </a:r>
          </a:p>
        </p:txBody>
      </p:sp>
      <p:pic>
        <p:nvPicPr>
          <p:cNvPr id="5" name="Content Placeholder 4" descr="Screen Shot 2016-07-12 at 9.04.5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91" b="-8991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2590800"/>
            <a:ext cx="32766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038600" y="2819400"/>
            <a:ext cx="3505200" cy="0"/>
          </a:xfrm>
          <a:prstGeom prst="straightConnector1">
            <a:avLst/>
          </a:prstGeom>
          <a:ln>
            <a:solidFill>
              <a:srgbClr val="B32A1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68896" y="3214481"/>
            <a:ext cx="4724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800" b="1" i="1" dirty="0">
                <a:solidFill>
                  <a:srgbClr val="FF0000"/>
                </a:solidFill>
              </a:rPr>
              <a:t>Print this actual page using a screen shot, or your browser's print function</a:t>
            </a:r>
          </a:p>
          <a:p>
            <a:pPr marL="342900" indent="-342900">
              <a:buAutoNum type="arabicPeriod"/>
            </a:pPr>
            <a:r>
              <a:rPr lang="en-US" sz="1800" b="1" i="1" dirty="0">
                <a:solidFill>
                  <a:srgbClr val="FF0000"/>
                </a:solidFill>
              </a:rPr>
              <a:t>Use the blue hyperlink above to get a full copy of the 486</a:t>
            </a:r>
          </a:p>
          <a:p>
            <a:pPr marL="342900" indent="-342900">
              <a:buAutoNum type="arabicPeriod"/>
            </a:pPr>
            <a:r>
              <a:rPr lang="en-US" sz="1800" b="1" i="1" dirty="0">
                <a:solidFill>
                  <a:srgbClr val="FF0000"/>
                </a:solidFill>
              </a:rPr>
              <a:t>Check your email for your 486 confirmation which includes</a:t>
            </a:r>
          </a:p>
          <a:p>
            <a:pPr marL="800100" lvl="1" indent="-342900">
              <a:buAutoNum type="arabicPeriod"/>
            </a:pPr>
            <a:r>
              <a:rPr lang="en-US" sz="1800" b="1" i="1" dirty="0">
                <a:solidFill>
                  <a:srgbClr val="FF0000"/>
                </a:solidFill>
              </a:rPr>
              <a:t>The .pdf of the 486 Notification letter and</a:t>
            </a:r>
          </a:p>
          <a:p>
            <a:pPr marL="800100" lvl="1" indent="-342900">
              <a:buAutoNum type="arabicPeriod"/>
            </a:pPr>
            <a:r>
              <a:rPr lang="en-US" sz="1800" b="1" i="1" dirty="0">
                <a:solidFill>
                  <a:srgbClr val="FF0000"/>
                </a:solidFill>
              </a:rPr>
              <a:t>The .</a:t>
            </a:r>
            <a:r>
              <a:rPr lang="en-US" sz="1800" b="1" i="1" dirty="0" err="1">
                <a:solidFill>
                  <a:srgbClr val="FF0000"/>
                </a:solidFill>
              </a:rPr>
              <a:t>xls</a:t>
            </a:r>
            <a:r>
              <a:rPr lang="en-US" sz="1800" b="1" i="1" dirty="0">
                <a:solidFill>
                  <a:srgbClr val="FF0000"/>
                </a:solidFill>
              </a:rPr>
              <a:t> spreadsheet</a:t>
            </a:r>
          </a:p>
        </p:txBody>
      </p:sp>
    </p:spTree>
    <p:extLst>
      <p:ext uri="{BB962C8B-B14F-4D97-AF65-F5344CB8AC3E}">
        <p14:creationId xmlns:p14="http://schemas.microsoft.com/office/powerpoint/2010/main" val="2502750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Form 486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My Landing Page, click Form 486 from the top right.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2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Screen Shot 2016-07-23 at 5.25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2684"/>
            <a:ext cx="9144000" cy="17014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77200" y="3505200"/>
            <a:ext cx="10668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477000" y="2133600"/>
            <a:ext cx="1981200" cy="1295400"/>
          </a:xfrm>
          <a:prstGeom prst="straightConnector1">
            <a:avLst/>
          </a:prstGeom>
          <a:ln>
            <a:solidFill>
              <a:srgbClr val="B32A1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6200" y="3657600"/>
            <a:ext cx="26670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06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Nickname, FY, Contact</a:t>
            </a:r>
          </a:p>
        </p:txBody>
      </p:sp>
      <p:pic>
        <p:nvPicPr>
          <p:cNvPr id="5" name="Content Placeholder 4" descr="Screen Shot 2016-07-23 at 5.27.5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11" r="-7011"/>
          <a:stretch>
            <a:fillRect/>
          </a:stretch>
        </p:blipFill>
        <p:spPr>
          <a:xfrm>
            <a:off x="457200" y="1447800"/>
            <a:ext cx="822960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3276600"/>
            <a:ext cx="5715000" cy="923330"/>
          </a:xfrm>
          <a:prstGeom prst="rect">
            <a:avLst/>
          </a:prstGeom>
          <a:noFill/>
          <a:ln>
            <a:solidFill>
              <a:srgbClr val="B32A1F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B32A1F"/>
                </a:solidFill>
              </a:rPr>
              <a:t>Enter Nickname - similar to 471 form! Choose Funding Year.  Enter name of Main Contact – must be a user in EPC!  Choose Continue</a:t>
            </a:r>
          </a:p>
        </p:txBody>
      </p:sp>
      <p:sp>
        <p:nvSpPr>
          <p:cNvPr id="7" name="Rectangle 6"/>
          <p:cNvSpPr/>
          <p:nvPr/>
        </p:nvSpPr>
        <p:spPr>
          <a:xfrm>
            <a:off x="990600" y="4267200"/>
            <a:ext cx="35814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14782" y="4267200"/>
            <a:ext cx="35814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66800" y="5181600"/>
            <a:ext cx="32766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648200" y="4495800"/>
            <a:ext cx="3048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362200" y="4495800"/>
            <a:ext cx="4572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29200" y="44196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426418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your FRN(s)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sample, there is only 1 FRN from which to choose – however, if you have received ALL of your FCDLs, you may create one 486 for ALL of your apps!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4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999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all (x) FRNs</a:t>
            </a:r>
          </a:p>
        </p:txBody>
      </p:sp>
      <p:pic>
        <p:nvPicPr>
          <p:cNvPr id="5" name="Content Placeholder 4" descr="Screen Shot 2016-07-23 at 5.32.4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7" b="-12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4800600"/>
            <a:ext cx="12954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62200" y="25146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TIP:  To add all FRNs, skip the “filters” and go right to the box to “Add all (x) FRNs”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133600" y="3352800"/>
            <a:ext cx="2209800" cy="1600200"/>
          </a:xfrm>
          <a:prstGeom prst="straightConnector1">
            <a:avLst/>
          </a:prstGeom>
          <a:ln>
            <a:solidFill>
              <a:srgbClr val="B32A1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114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Continue</a:t>
            </a:r>
          </a:p>
        </p:txBody>
      </p:sp>
      <p:pic>
        <p:nvPicPr>
          <p:cNvPr id="5" name="Content Placeholder 4" descr="Screen Shot 2016-07-23 at 5.34.3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840" b="-34840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43800" y="4724400"/>
            <a:ext cx="10668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F7021A-62A4-B648-941E-6FB44C0E378D}"/>
              </a:ext>
            </a:extLst>
          </p:cNvPr>
          <p:cNvSpPr txBox="1"/>
          <p:nvPr/>
        </p:nvSpPr>
        <p:spPr>
          <a:xfrm>
            <a:off x="533400" y="1694058"/>
            <a:ext cx="8153400" cy="461665"/>
          </a:xfrm>
          <a:prstGeom prst="rect">
            <a:avLst/>
          </a:prstGeom>
          <a:noFill/>
          <a:ln>
            <a:solidFill>
              <a:srgbClr val="B32A1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All FRNs now show up under “Selected FRNs” section.</a:t>
            </a:r>
          </a:p>
        </p:txBody>
      </p:sp>
    </p:spTree>
    <p:extLst>
      <p:ext uri="{BB962C8B-B14F-4D97-AF65-F5344CB8AC3E}">
        <p14:creationId xmlns:p14="http://schemas.microsoft.com/office/powerpoint/2010/main" val="3992494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Review your choice, Continue</a:t>
            </a:r>
          </a:p>
        </p:txBody>
      </p:sp>
      <p:pic>
        <p:nvPicPr>
          <p:cNvPr id="5" name="Content Placeholder 4" descr="Screen Shot 2016-07-23 at 5.35.5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87" r="-4387"/>
          <a:stretch>
            <a:fillRect/>
          </a:stretch>
        </p:blipFill>
        <p:spPr>
          <a:xfrm>
            <a:off x="533400" y="1600200"/>
            <a:ext cx="822960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91400" y="5715000"/>
            <a:ext cx="990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400800" y="5029200"/>
            <a:ext cx="6096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39000" y="5029200"/>
            <a:ext cx="6096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24600" y="5163979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7/1/2020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5200" y="51816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7/1/2020</a:t>
            </a:r>
          </a:p>
          <a:p>
            <a:endParaRPr lang="en-US" sz="10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8001000" y="3048000"/>
            <a:ext cx="381000" cy="1905000"/>
          </a:xfrm>
          <a:prstGeom prst="straightConnector1">
            <a:avLst/>
          </a:prstGeom>
          <a:ln>
            <a:solidFill>
              <a:srgbClr val="B32A1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90800" y="2514600"/>
            <a:ext cx="62484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BEWARE: All </a:t>
            </a:r>
            <a:r>
              <a:rPr lang="en-US" sz="1600" b="1" i="1" u="sng" dirty="0">
                <a:solidFill>
                  <a:srgbClr val="FF0000"/>
                </a:solidFill>
              </a:rPr>
              <a:t>2020</a:t>
            </a:r>
            <a:r>
              <a:rPr lang="en-US" sz="1600" dirty="0">
                <a:solidFill>
                  <a:srgbClr val="FF0000"/>
                </a:solidFill>
              </a:rPr>
              <a:t> 486 apps should start 7/1/2020.  If your start date is OTHER THAN 7/1/2020, your 486 will be delayed, which means your money and your projects will be delayed.</a:t>
            </a:r>
          </a:p>
          <a:p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697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Filing</a:t>
            </a:r>
          </a:p>
        </p:txBody>
      </p:sp>
      <p:pic>
        <p:nvPicPr>
          <p:cNvPr id="5" name="Content Placeholder 4" descr="Screen Shot 2016-07-23 at 5.37.25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491" b="-9491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9689" y="3223812"/>
            <a:ext cx="6081311" cy="369332"/>
          </a:xfrm>
          <a:prstGeom prst="rect">
            <a:avLst/>
          </a:prstGeom>
          <a:noFill/>
          <a:ln>
            <a:solidFill>
              <a:srgbClr val="B32A1F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B32A1F"/>
                </a:solidFill>
              </a:rPr>
              <a:t>Do not check this box under any circumstances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85800" y="1905000"/>
            <a:ext cx="2362200" cy="838200"/>
          </a:xfrm>
          <a:prstGeom prst="straightConnector1">
            <a:avLst/>
          </a:prstGeom>
          <a:ln>
            <a:solidFill>
              <a:srgbClr val="B32A1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62000" y="3429000"/>
            <a:ext cx="1143000" cy="685800"/>
          </a:xfrm>
          <a:prstGeom prst="straightConnector1">
            <a:avLst/>
          </a:prstGeom>
          <a:ln>
            <a:solidFill>
              <a:srgbClr val="B32A1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620000" y="5334000"/>
            <a:ext cx="9906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251460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B32A1F"/>
                </a:solidFill>
                <a:latin typeface="Webdings"/>
                <a:ea typeface="Webdings"/>
                <a:cs typeface="Webdings"/>
                <a:sym typeface="Webdings"/>
              </a:rPr>
              <a:t>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153EB1-A4C9-BE4C-84F3-E8878F31E8A4}"/>
              </a:ext>
            </a:extLst>
          </p:cNvPr>
          <p:cNvSpPr txBox="1"/>
          <p:nvPr/>
        </p:nvSpPr>
        <p:spPr>
          <a:xfrm>
            <a:off x="3124200" y="1399783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This box can be problematic, but there is a simple rule: </a:t>
            </a:r>
          </a:p>
          <a:p>
            <a:r>
              <a:rPr lang="en-US" sz="1600" b="1" i="1" u="sng" dirty="0">
                <a:solidFill>
                  <a:srgbClr val="FF0000"/>
                </a:solidFill>
              </a:rPr>
              <a:t>FCDL on or before July 31, check the box.</a:t>
            </a:r>
          </a:p>
          <a:p>
            <a:r>
              <a:rPr lang="en-US" sz="1600" b="1" i="1" u="sng" dirty="0">
                <a:solidFill>
                  <a:srgbClr val="FF0000"/>
                </a:solidFill>
              </a:rPr>
              <a:t>FCLD on  or after Aug 1, leave blank.</a:t>
            </a:r>
          </a:p>
        </p:txBody>
      </p:sp>
    </p:spTree>
    <p:extLst>
      <p:ext uri="{BB962C8B-B14F-4D97-AF65-F5344CB8AC3E}">
        <p14:creationId xmlns:p14="http://schemas.microsoft.com/office/powerpoint/2010/main" val="3948418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Certifications</a:t>
            </a:r>
          </a:p>
        </p:txBody>
      </p:sp>
      <p:pic>
        <p:nvPicPr>
          <p:cNvPr id="5" name="Content Placeholder 4" descr="Screen Shot 2016-07-23 at 5.43.0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4" b="-16664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72FCDD-E3C0-3B43-A6CF-521CAF2BF1B4}"/>
              </a:ext>
            </a:extLst>
          </p:cNvPr>
          <p:cNvSpPr/>
          <p:nvPr/>
        </p:nvSpPr>
        <p:spPr>
          <a:xfrm>
            <a:off x="609600" y="4419600"/>
            <a:ext cx="7924800" cy="9906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1435BD-4C17-844B-84FC-3DF0EDEEAD35}"/>
              </a:ext>
            </a:extLst>
          </p:cNvPr>
          <p:cNvSpPr txBox="1"/>
          <p:nvPr/>
        </p:nvSpPr>
        <p:spPr>
          <a:xfrm>
            <a:off x="2743200" y="5511509"/>
            <a:ext cx="4908716" cy="46166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0000"/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Check box #3 is for consortia only</a:t>
            </a:r>
          </a:p>
        </p:txBody>
      </p:sp>
    </p:spTree>
    <p:extLst>
      <p:ext uri="{BB962C8B-B14F-4D97-AF65-F5344CB8AC3E}">
        <p14:creationId xmlns:p14="http://schemas.microsoft.com/office/powerpoint/2010/main" val="255449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15511</TotalTime>
  <Words>434</Words>
  <Application>Microsoft Office PowerPoint</Application>
  <PresentationFormat>On-screen Show (4:3)</PresentationFormat>
  <Paragraphs>60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Webdings</vt:lpstr>
      <vt:lpstr>Office Theme</vt:lpstr>
      <vt:lpstr>Create Form 486 – Receipt of Service Confirmation and Children’s Internet Protection Act and Technology Plan Certification Form</vt:lpstr>
      <vt:lpstr>Start Form 486</vt:lpstr>
      <vt:lpstr>Nickname, FY, Contact</vt:lpstr>
      <vt:lpstr>Select your FRN(s)</vt:lpstr>
      <vt:lpstr>Add all (x) FRNs</vt:lpstr>
      <vt:lpstr>Continue</vt:lpstr>
      <vt:lpstr>Review your choice, Continue</vt:lpstr>
      <vt:lpstr>Early Filing</vt:lpstr>
      <vt:lpstr>Certifications</vt:lpstr>
      <vt:lpstr>CIPA Certifications</vt:lpstr>
      <vt:lpstr>Click Print Preview</vt:lpstr>
      <vt:lpstr>Preview your form</vt:lpstr>
      <vt:lpstr>Extra check boxes!</vt:lpstr>
      <vt:lpstr>Certify</vt:lpstr>
      <vt:lpstr>Complete certification</vt:lpstr>
      <vt:lpstr>Print/Save the Certified 486</vt:lpstr>
    </vt:vector>
  </TitlesOfParts>
  <Company>Shauna Queen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Shauna Queen</dc:creator>
  <cp:lastModifiedBy>Roxie Miller</cp:lastModifiedBy>
  <cp:revision>135</cp:revision>
  <dcterms:created xsi:type="dcterms:W3CDTF">2007-08-22T19:30:24Z</dcterms:created>
  <dcterms:modified xsi:type="dcterms:W3CDTF">2020-05-11T14:58:10Z</dcterms:modified>
</cp:coreProperties>
</file>