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4"/>
  </p:notesMasterIdLst>
  <p:handoutMasterIdLst>
    <p:handoutMasterId r:id="rId25"/>
  </p:handoutMasterIdLst>
  <p:sldIdLst>
    <p:sldId id="257" r:id="rId2"/>
    <p:sldId id="258" r:id="rId3"/>
    <p:sldId id="259" r:id="rId4"/>
    <p:sldId id="260" r:id="rId5"/>
    <p:sldId id="261" r:id="rId6"/>
    <p:sldId id="262" r:id="rId7"/>
    <p:sldId id="263" r:id="rId8"/>
    <p:sldId id="264" r:id="rId9"/>
    <p:sldId id="308" r:id="rId10"/>
    <p:sldId id="309" r:id="rId11"/>
    <p:sldId id="311" r:id="rId12"/>
    <p:sldId id="312" r:id="rId13"/>
    <p:sldId id="313" r:id="rId14"/>
    <p:sldId id="314" r:id="rId15"/>
    <p:sldId id="315" r:id="rId16"/>
    <p:sldId id="301" r:id="rId17"/>
    <p:sldId id="302" r:id="rId18"/>
    <p:sldId id="303" r:id="rId19"/>
    <p:sldId id="316" r:id="rId20"/>
    <p:sldId id="304" r:id="rId21"/>
    <p:sldId id="305" r:id="rId22"/>
    <p:sldId id="317"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2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3" autoAdjust="0"/>
    <p:restoredTop sz="90858"/>
  </p:normalViewPr>
  <p:slideViewPr>
    <p:cSldViewPr>
      <p:cViewPr varScale="1">
        <p:scale>
          <a:sx n="82" d="100"/>
          <a:sy n="82" d="100"/>
        </p:scale>
        <p:origin x="128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827F2A-08F0-4366-9A57-0EB3D38B607B}" type="datetimeFigureOut">
              <a:rPr lang="en-US" smtClean="0"/>
              <a:pPr/>
              <a:t>3/15/19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70663C-FA98-49DE-9807-8F06265A9118}" type="slidenum">
              <a:rPr lang="en-US" smtClean="0"/>
              <a:pPr/>
              <a:t>‹#›</a:t>
            </a:fld>
            <a:endParaRPr lang="en-US"/>
          </a:p>
        </p:txBody>
      </p:sp>
    </p:spTree>
    <p:extLst>
      <p:ext uri="{BB962C8B-B14F-4D97-AF65-F5344CB8AC3E}">
        <p14:creationId xmlns:p14="http://schemas.microsoft.com/office/powerpoint/2010/main" val="2048329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4C7FBC3-EBD2-4D7D-8710-E91A6644FBC0}" type="slidenum">
              <a:rPr lang="en-US"/>
              <a:pPr/>
              <a:t>‹#›</a:t>
            </a:fld>
            <a:endParaRPr lang="en-US"/>
          </a:p>
        </p:txBody>
      </p:sp>
    </p:spTree>
    <p:extLst>
      <p:ext uri="{BB962C8B-B14F-4D97-AF65-F5344CB8AC3E}">
        <p14:creationId xmlns:p14="http://schemas.microsoft.com/office/powerpoint/2010/main" val="310431626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D916A-FFC1-4AD1-82CE-EB8A363DDA5B}" type="slidenum">
              <a:rPr lang="en-US"/>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C7FBC3-EBD2-4D7D-8710-E91A6644FBC0}" type="slidenum">
              <a:rPr lang="en-US" smtClean="0"/>
              <a:pPr/>
              <a:t>4</a:t>
            </a:fld>
            <a:endParaRPr lang="en-US"/>
          </a:p>
        </p:txBody>
      </p:sp>
    </p:spTree>
    <p:extLst>
      <p:ext uri="{BB962C8B-B14F-4D97-AF65-F5344CB8AC3E}">
        <p14:creationId xmlns:p14="http://schemas.microsoft.com/office/powerpoint/2010/main" val="2245982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0F7590-9E98-F64E-83C4-6CD484911781}" type="datetime1">
              <a:rPr lang="en-US" smtClean="0"/>
              <a:t>3/15/19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7A7C-3570-4203-89F8-B5F1A769E4F2}" type="slidenum">
              <a:rPr lang="en-US" smtClean="0"/>
              <a:pPr/>
              <a:t>‹#›</a:t>
            </a:fld>
            <a:endParaRPr lang="en-US"/>
          </a:p>
        </p:txBody>
      </p:sp>
      <p:pic>
        <p:nvPicPr>
          <p:cNvPr id="7" name="Picture 6" descr="WhitebackPPTCover4_3"/>
          <p:cNvPicPr>
            <a:picLocks noChangeAspect="1" noChangeArrowheads="1"/>
          </p:cNvPicPr>
          <p:nvPr userDrawn="1"/>
        </p:nvPicPr>
        <p:blipFill>
          <a:blip r:embed="rId2" cstate="print"/>
          <a:srcRect t="91228"/>
          <a:stretch>
            <a:fillRect/>
          </a:stretch>
        </p:blipFill>
        <p:spPr bwMode="auto">
          <a:xfrm>
            <a:off x="3175" y="6248400"/>
            <a:ext cx="9137650" cy="600075"/>
          </a:xfrm>
          <a:prstGeom prst="rect">
            <a:avLst/>
          </a:prstGeom>
          <a:noFill/>
        </p:spPr>
      </p:pic>
      <p:pic>
        <p:nvPicPr>
          <p:cNvPr id="8" name="Picture 14"/>
          <p:cNvPicPr>
            <a:picLocks noChangeAspect="1" noChangeArrowheads="1"/>
          </p:cNvPicPr>
          <p:nvPr userDrawn="1"/>
        </p:nvPicPr>
        <p:blipFill>
          <a:blip r:embed="rId3" cstate="print"/>
          <a:srcRect/>
          <a:stretch>
            <a:fillRect/>
          </a:stretch>
        </p:blipFill>
        <p:spPr bwMode="auto">
          <a:xfrm>
            <a:off x="0" y="0"/>
            <a:ext cx="9144000" cy="1295400"/>
          </a:xfrm>
          <a:prstGeom prst="rect">
            <a:avLst/>
          </a:prstGeom>
          <a:noFill/>
          <a:ln w="9525">
            <a:noFill/>
            <a:miter lim="800000"/>
            <a:headEnd/>
            <a:tailEnd/>
          </a:ln>
        </p:spPr>
      </p:pic>
      <p:sp>
        <p:nvSpPr>
          <p:cNvPr id="9" name="Rectangle 8"/>
          <p:cNvSpPr/>
          <p:nvPr userDrawn="1"/>
        </p:nvSpPr>
        <p:spPr bwMode="auto">
          <a:xfrm>
            <a:off x="0" y="6172200"/>
            <a:ext cx="9144000" cy="45720"/>
          </a:xfrm>
          <a:prstGeom prst="rect">
            <a:avLst/>
          </a:prstGeom>
          <a:solidFill>
            <a:srgbClr val="B32A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F3E80-1E8A-6447-9F70-1B4DF32F2367}" type="datetime1">
              <a:rPr lang="en-US" smtClean="0"/>
              <a:t>3/15/19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DA454-3A94-43BC-829F-969C4DBCD63E}" type="slidenum">
              <a:rPr lang="en-US" smtClean="0"/>
              <a:pPr/>
              <a:t>‹#›</a:t>
            </a:fld>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A2428A-9ABC-F242-B75F-9B1B79A778CA}" type="datetime1">
              <a:rPr lang="en-US" smtClean="0"/>
              <a:t>3/15/19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00F4C-AA9D-4C3C-8CB0-0F69A7168FE8}" type="slidenum">
              <a:rPr lang="en-US" smtClean="0"/>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572EA-545F-8C46-A901-E082722E22D8}" type="datetime1">
              <a:rPr lang="en-US" smtClean="0"/>
              <a:t>3/15/19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0B65A-7F83-4480-B6A7-8755A19022D9}" type="slidenum">
              <a:rPr lang="en-US" smtClean="0"/>
              <a:pPr/>
              <a:t>‹#›</a:t>
            </a:fld>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E64DB4-0820-9146-8C8B-A367DFB2535B}" type="datetime1">
              <a:rPr lang="en-US" smtClean="0"/>
              <a:t>3/15/19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BCDD-0198-4513-808A-B292E7E9CAB9}" type="slidenum">
              <a:rPr lang="en-US" smtClean="0"/>
              <a:pPr/>
              <a:t>‹#›</a:t>
            </a:fld>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ACE87B-8321-174D-9515-C244475FA78A}" type="datetime1">
              <a:rPr lang="en-US" smtClean="0"/>
              <a:t>3/15/19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7D9DE-6173-4429-8113-4364E57E7519}" type="slidenum">
              <a:rPr lang="en-US" smtClean="0"/>
              <a:pPr/>
              <a:t>‹#›</a:t>
            </a:fld>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087931-FA57-284B-B8EE-007166427180}" type="datetime1">
              <a:rPr lang="en-US" smtClean="0"/>
              <a:t>3/15/19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47A59-982B-405B-82B8-68E5FD6E3DBA}" type="slidenum">
              <a:rPr lang="en-US" smtClean="0"/>
              <a:pPr/>
              <a:t>‹#›</a:t>
            </a:fld>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E05ECF6-2C6C-9D41-B52B-4EFC62894678}" type="datetime1">
              <a:rPr lang="en-US" smtClean="0"/>
              <a:t>3/15/19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5C297-ECF7-42B2-93FE-FBF3A1A8BAA6}" type="slidenum">
              <a:rPr lang="en-US" smtClean="0"/>
              <a:pPr/>
              <a:t>‹#›</a:t>
            </a:fld>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31C24-CEF0-F747-AF9A-8CDD9EFAF951}" type="datetime1">
              <a:rPr lang="en-US" smtClean="0"/>
              <a:t>3/15/19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6C516-479E-49FA-BB38-897CB2A4DFB8}" type="slidenum">
              <a:rPr lang="en-US" smtClean="0"/>
              <a:pPr/>
              <a:t>‹#›</a:t>
            </a:fld>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40832D-DF73-464B-BF7D-E4AA4D789F4C}" type="datetime1">
              <a:rPr lang="en-US" smtClean="0"/>
              <a:t>3/15/19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BCD7-1BC7-4DF8-9760-3C3420146C69}" type="slidenum">
              <a:rPr lang="en-US" smtClean="0"/>
              <a:pPr/>
              <a:t>‹#›</a:t>
            </a:fld>
            <a:endParaRPr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B14EF-E480-9F44-AF6E-AAFEB6152875}" type="datetime1">
              <a:rPr lang="en-US" smtClean="0"/>
              <a:t>3/15/19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05CC-D61E-4E9F-9790-1980B0C430D4}" type="slidenum">
              <a:rPr lang="en-US" smtClean="0"/>
              <a:pPr/>
              <a:t>‹#›</a:t>
            </a:fld>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DF96-CCC9-544C-8D39-BA086426D778}" type="datetime1">
              <a:rPr lang="en-US" smtClean="0"/>
              <a:t>3/15/19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50C3-AEE7-4176-96FF-968DCFC74AC1}" type="slidenum">
              <a:rPr lang="en-US" smtClean="0"/>
              <a:pPr/>
              <a:t>‹#›</a:t>
            </a:fld>
            <a:endParaRPr lang="en-US"/>
          </a:p>
        </p:txBody>
      </p:sp>
      <p:pic>
        <p:nvPicPr>
          <p:cNvPr id="7" name="Picture 6" descr="WhitebackPPTCover4_3"/>
          <p:cNvPicPr>
            <a:picLocks noChangeAspect="1" noChangeArrowheads="1"/>
          </p:cNvPicPr>
          <p:nvPr userDrawn="1"/>
        </p:nvPicPr>
        <p:blipFill>
          <a:blip r:embed="rId13" cstate="print"/>
          <a:srcRect t="91228"/>
          <a:stretch>
            <a:fillRect/>
          </a:stretch>
        </p:blipFill>
        <p:spPr bwMode="auto">
          <a:xfrm>
            <a:off x="3175" y="6248400"/>
            <a:ext cx="9137650" cy="600075"/>
          </a:xfrm>
          <a:prstGeom prst="rect">
            <a:avLst/>
          </a:prstGeom>
          <a:noFill/>
        </p:spPr>
      </p:pic>
      <p:pic>
        <p:nvPicPr>
          <p:cNvPr id="8" name="Picture 14"/>
          <p:cNvPicPr>
            <a:picLocks noChangeAspect="1" noChangeArrowheads="1"/>
          </p:cNvPicPr>
          <p:nvPr userDrawn="1"/>
        </p:nvPicPr>
        <p:blipFill>
          <a:blip r:embed="rId14" cstate="print"/>
          <a:srcRect/>
          <a:stretch>
            <a:fillRect/>
          </a:stretch>
        </p:blipFill>
        <p:spPr bwMode="auto">
          <a:xfrm>
            <a:off x="0" y="0"/>
            <a:ext cx="9144000" cy="1295400"/>
          </a:xfrm>
          <a:prstGeom prst="rect">
            <a:avLst/>
          </a:prstGeom>
          <a:noFill/>
          <a:ln w="9525">
            <a:noFill/>
            <a:miter lim="800000"/>
            <a:headEnd/>
            <a:tailEnd/>
          </a:ln>
        </p:spPr>
      </p:pic>
      <p:sp>
        <p:nvSpPr>
          <p:cNvPr id="9" name="Rectangle 8"/>
          <p:cNvSpPr/>
          <p:nvPr userDrawn="1"/>
        </p:nvSpPr>
        <p:spPr bwMode="auto">
          <a:xfrm>
            <a:off x="0" y="6172200"/>
            <a:ext cx="9144000" cy="45720"/>
          </a:xfrm>
          <a:prstGeom prst="rect">
            <a:avLst/>
          </a:prstGeom>
          <a:solidFill>
            <a:srgbClr val="B32A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ebecca.martin@dpi.nc.go" TargetMode="External"/><Relationship Id="rId2" Type="http://schemas.openxmlformats.org/officeDocument/2006/relationships/hyperlink" Target="mailto:jeannene.hurley@dpi.nc" TargetMode="External"/><Relationship Id="rId1" Type="http://schemas.openxmlformats.org/officeDocument/2006/relationships/slideLayout" Target="../slideLayouts/slideLayout2.xml"/><Relationship Id="rId4" Type="http://schemas.openxmlformats.org/officeDocument/2006/relationships/hyperlink" Target="mailto:roxie.miller@dpi.nc.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057400"/>
            <a:ext cx="7772400" cy="1752600"/>
          </a:xfrm>
        </p:spPr>
        <p:txBody>
          <a:bodyPr>
            <a:normAutofit fontScale="90000"/>
          </a:bodyPr>
          <a:lstStyle/>
          <a:p>
            <a:r>
              <a:rPr lang="en-US" dirty="0"/>
              <a:t>Creating a 471 for </a:t>
            </a:r>
            <a:br>
              <a:rPr lang="en-US" dirty="0"/>
            </a:br>
            <a:r>
              <a:rPr lang="en-US" dirty="0"/>
              <a:t>2019-20</a:t>
            </a:r>
            <a:br>
              <a:rPr lang="en-US" dirty="0"/>
            </a:br>
            <a:r>
              <a:rPr lang="en-US" dirty="0"/>
              <a:t> NCDPI WIFI C2 Contracts</a:t>
            </a:r>
            <a:endParaRPr lang="en-US" dirty="0">
              <a:solidFill>
                <a:schemeClr val="tx1"/>
              </a:solidFill>
            </a:endParaRPr>
          </a:p>
        </p:txBody>
      </p:sp>
      <p:sp>
        <p:nvSpPr>
          <p:cNvPr id="10243" name="Rectangle 3"/>
          <p:cNvSpPr>
            <a:spLocks noGrp="1" noChangeArrowheads="1"/>
          </p:cNvSpPr>
          <p:nvPr>
            <p:ph type="subTitle" idx="1"/>
          </p:nvPr>
        </p:nvSpPr>
        <p:spPr/>
        <p:txBody>
          <a:bodyPr>
            <a:normAutofit/>
          </a:bodyPr>
          <a:lstStyle/>
          <a:p>
            <a:r>
              <a:rPr lang="en-US" dirty="0">
                <a:solidFill>
                  <a:schemeClr val="tx1"/>
                </a:solidFill>
              </a:rPr>
              <a:t>Step-by-Step for Creating a C2 app</a:t>
            </a:r>
          </a:p>
          <a:p>
            <a:r>
              <a:rPr lang="en-US" dirty="0">
                <a:solidFill>
                  <a:schemeClr val="tx1"/>
                </a:solidFill>
              </a:rPr>
              <a:t>in the EPC portal</a:t>
            </a:r>
          </a:p>
        </p:txBody>
      </p:sp>
      <p:sp>
        <p:nvSpPr>
          <p:cNvPr id="3" name="Slide Number Placeholder 2"/>
          <p:cNvSpPr>
            <a:spLocks noGrp="1"/>
          </p:cNvSpPr>
          <p:nvPr>
            <p:ph type="sldNum" sz="quarter" idx="12"/>
          </p:nvPr>
        </p:nvSpPr>
        <p:spPr/>
        <p:txBody>
          <a:bodyPr/>
          <a:lstStyle/>
          <a:p>
            <a:fld id="{24697A7C-3570-4203-89F8-B5F1A769E4F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Contract</a:t>
            </a:r>
          </a:p>
        </p:txBody>
      </p:sp>
      <p:pic>
        <p:nvPicPr>
          <p:cNvPr id="5" name="Content Placeholder 4" descr="Screen Shot 2017-04-03 at 10.32.59 AM.png"/>
          <p:cNvPicPr>
            <a:picLocks noGrp="1" noChangeAspect="1"/>
          </p:cNvPicPr>
          <p:nvPr>
            <p:ph idx="1"/>
          </p:nvPr>
        </p:nvPicPr>
        <p:blipFill>
          <a:blip r:embed="rId2">
            <a:extLst>
              <a:ext uri="{28A0092B-C50C-407E-A947-70E740481C1C}">
                <a14:useLocalDpi xmlns:a14="http://schemas.microsoft.com/office/drawing/2010/main" val="0"/>
              </a:ext>
            </a:extLst>
          </a:blip>
          <a:srcRect t="-52974" b="-52974"/>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10</a:t>
            </a:fld>
            <a:endParaRPr lang="en-US">
              <a:solidFill>
                <a:schemeClr val="tx1"/>
              </a:solidFill>
            </a:endParaRPr>
          </a:p>
        </p:txBody>
      </p:sp>
      <p:sp>
        <p:nvSpPr>
          <p:cNvPr id="6" name="Rectangle: Rounded Corners 5"/>
          <p:cNvSpPr/>
          <p:nvPr/>
        </p:nvSpPr>
        <p:spPr>
          <a:xfrm>
            <a:off x="7848600" y="4572000"/>
            <a:ext cx="914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5"/>
          <p:cNvSpPr/>
          <p:nvPr/>
        </p:nvSpPr>
        <p:spPr>
          <a:xfrm>
            <a:off x="304800" y="3505200"/>
            <a:ext cx="914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3124200" y="3733800"/>
            <a:ext cx="12192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486400" y="4800600"/>
            <a:ext cx="1905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60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NCDPI BEN 231411 - search</a:t>
            </a:r>
          </a:p>
        </p:txBody>
      </p:sp>
      <p:pic>
        <p:nvPicPr>
          <p:cNvPr id="5" name="Content Placeholder 4" descr="Screen Shot 2017-04-03 at 10.33.45 AM.png"/>
          <p:cNvPicPr>
            <a:picLocks noGrp="1" noChangeAspect="1"/>
          </p:cNvPicPr>
          <p:nvPr>
            <p:ph idx="1"/>
          </p:nvPr>
        </p:nvPicPr>
        <p:blipFill>
          <a:blip r:embed="rId2">
            <a:extLst>
              <a:ext uri="{28A0092B-C50C-407E-A947-70E740481C1C}">
                <a14:useLocalDpi xmlns:a14="http://schemas.microsoft.com/office/drawing/2010/main" val="0"/>
              </a:ext>
            </a:extLst>
          </a:blip>
          <a:srcRect t="-3442" b="-3442"/>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11</a:t>
            </a:fld>
            <a:endParaRPr lang="en-US">
              <a:solidFill>
                <a:schemeClr val="tx1"/>
              </a:solidFill>
            </a:endParaRPr>
          </a:p>
        </p:txBody>
      </p:sp>
      <p:sp>
        <p:nvSpPr>
          <p:cNvPr id="6" name="Rectangle: Rounded Corners 5"/>
          <p:cNvSpPr/>
          <p:nvPr/>
        </p:nvSpPr>
        <p:spPr>
          <a:xfrm>
            <a:off x="7772400" y="5562600"/>
            <a:ext cx="914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5"/>
          <p:cNvSpPr/>
          <p:nvPr/>
        </p:nvSpPr>
        <p:spPr>
          <a:xfrm>
            <a:off x="457200" y="1981200"/>
            <a:ext cx="1981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562600" y="5791200"/>
            <a:ext cx="1905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590800" y="2209800"/>
            <a:ext cx="2286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Rounded Corners 5"/>
          <p:cNvSpPr/>
          <p:nvPr/>
        </p:nvSpPr>
        <p:spPr>
          <a:xfrm>
            <a:off x="457200" y="3276600"/>
            <a:ext cx="457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09600" y="4876800"/>
            <a:ext cx="1219200" cy="0"/>
          </a:xfrm>
          <a:prstGeom prst="line">
            <a:avLst/>
          </a:prstGeom>
          <a:ln>
            <a:solidFill>
              <a:srgbClr val="B32A1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476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and Expiration Dates</a:t>
            </a:r>
          </a:p>
        </p:txBody>
      </p:sp>
      <p:pic>
        <p:nvPicPr>
          <p:cNvPr id="5" name="Content Placeholder 4" descr="Screen Shot 2017-04-03 at 10.34.12 AM.png"/>
          <p:cNvPicPr>
            <a:picLocks noGrp="1" noChangeAspect="1"/>
          </p:cNvPicPr>
          <p:nvPr>
            <p:ph idx="1"/>
          </p:nvPr>
        </p:nvPicPr>
        <p:blipFill>
          <a:blip r:embed="rId2">
            <a:extLst>
              <a:ext uri="{28A0092B-C50C-407E-A947-70E740481C1C}">
                <a14:useLocalDpi xmlns:a14="http://schemas.microsoft.com/office/drawing/2010/main" val="0"/>
              </a:ext>
            </a:extLst>
          </a:blip>
          <a:srcRect t="-31486" b="-31486"/>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12</a:t>
            </a:fld>
            <a:endParaRPr lang="en-US">
              <a:solidFill>
                <a:schemeClr val="tx1"/>
              </a:solidFill>
            </a:endParaRPr>
          </a:p>
        </p:txBody>
      </p:sp>
      <p:sp>
        <p:nvSpPr>
          <p:cNvPr id="6" name="Rectangle: Rounded Corners 5"/>
          <p:cNvSpPr/>
          <p:nvPr/>
        </p:nvSpPr>
        <p:spPr>
          <a:xfrm>
            <a:off x="7772400" y="49530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5"/>
          <p:cNvSpPr/>
          <p:nvPr/>
        </p:nvSpPr>
        <p:spPr>
          <a:xfrm>
            <a:off x="4572000" y="3352800"/>
            <a:ext cx="3429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1295400"/>
            <a:ext cx="7010400" cy="1200328"/>
          </a:xfrm>
          <a:prstGeom prst="rect">
            <a:avLst/>
          </a:prstGeom>
          <a:noFill/>
          <a:ln>
            <a:solidFill>
              <a:srgbClr val="B32A1F"/>
            </a:solidFill>
          </a:ln>
        </p:spPr>
        <p:txBody>
          <a:bodyPr wrap="square" rtlCol="0">
            <a:spAutoFit/>
          </a:bodyPr>
          <a:lstStyle/>
          <a:p>
            <a:r>
              <a:rPr lang="en-US" dirty="0">
                <a:solidFill>
                  <a:srgbClr val="B32A1F"/>
                </a:solidFill>
              </a:rPr>
              <a:t>Service Start is 7/1/2019</a:t>
            </a:r>
          </a:p>
          <a:p>
            <a:r>
              <a:rPr lang="en-US" dirty="0">
                <a:solidFill>
                  <a:srgbClr val="B32A1F"/>
                </a:solidFill>
              </a:rPr>
              <a:t>NCDPI has extended the contracts for one year; new expiration date is 12/31/2020</a:t>
            </a:r>
          </a:p>
        </p:txBody>
      </p:sp>
      <p:sp>
        <p:nvSpPr>
          <p:cNvPr id="9" name="Rectangle: Rounded Corners 5"/>
          <p:cNvSpPr/>
          <p:nvPr/>
        </p:nvSpPr>
        <p:spPr>
          <a:xfrm>
            <a:off x="457200" y="3352800"/>
            <a:ext cx="1981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5486400" y="5181600"/>
            <a:ext cx="1905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5B87C8C-D92F-4045-95F8-58B9252437DD}"/>
              </a:ext>
            </a:extLst>
          </p:cNvPr>
          <p:cNvSpPr/>
          <p:nvPr/>
        </p:nvSpPr>
        <p:spPr>
          <a:xfrm>
            <a:off x="457200" y="35814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9B2E86-9185-F448-A83E-E883512E23F9}"/>
              </a:ext>
            </a:extLst>
          </p:cNvPr>
          <p:cNvSpPr/>
          <p:nvPr/>
        </p:nvSpPr>
        <p:spPr>
          <a:xfrm>
            <a:off x="4599122" y="3571964"/>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53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narrative</a:t>
            </a:r>
          </a:p>
        </p:txBody>
      </p:sp>
      <p:pic>
        <p:nvPicPr>
          <p:cNvPr id="5" name="Content Placeholder 4" descr="Screen Shot 2017-04-03 at 10.35.15 AM.png"/>
          <p:cNvPicPr>
            <a:picLocks noGrp="1" noChangeAspect="1"/>
          </p:cNvPicPr>
          <p:nvPr>
            <p:ph idx="1"/>
          </p:nvPr>
        </p:nvPicPr>
        <p:blipFill>
          <a:blip r:embed="rId2">
            <a:extLst>
              <a:ext uri="{28A0092B-C50C-407E-A947-70E740481C1C}">
                <a14:useLocalDpi xmlns:a14="http://schemas.microsoft.com/office/drawing/2010/main" val="0"/>
              </a:ext>
            </a:extLst>
          </a:blip>
          <a:srcRect t="-34290" b="-34290"/>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13</a:t>
            </a:fld>
            <a:endParaRPr lang="en-US">
              <a:solidFill>
                <a:schemeClr val="tx1"/>
              </a:solidFill>
            </a:endParaRPr>
          </a:p>
        </p:txBody>
      </p:sp>
      <p:cxnSp>
        <p:nvCxnSpPr>
          <p:cNvPr id="6" name="Straight Arrow Connector 5"/>
          <p:cNvCxnSpPr/>
          <p:nvPr/>
        </p:nvCxnSpPr>
        <p:spPr>
          <a:xfrm>
            <a:off x="5638800" y="5105400"/>
            <a:ext cx="1905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1752600" y="3352800"/>
            <a:ext cx="19812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
        <p:nvSpPr>
          <p:cNvPr id="9" name="Rectangle: Rounded Corners 5"/>
          <p:cNvSpPr/>
          <p:nvPr/>
        </p:nvSpPr>
        <p:spPr>
          <a:xfrm>
            <a:off x="7772400" y="49530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0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“Bulk Upload?”</a:t>
            </a:r>
          </a:p>
        </p:txBody>
      </p:sp>
      <p:pic>
        <p:nvPicPr>
          <p:cNvPr id="5" name="Content Placeholder 4" descr="Screen Shot 2017-04-03 at 10.36.09 AM.png"/>
          <p:cNvPicPr>
            <a:picLocks noGrp="1" noChangeAspect="1"/>
          </p:cNvPicPr>
          <p:nvPr>
            <p:ph idx="1"/>
          </p:nvPr>
        </p:nvPicPr>
        <p:blipFill>
          <a:blip r:embed="rId2">
            <a:extLst>
              <a:ext uri="{28A0092B-C50C-407E-A947-70E740481C1C}">
                <a14:useLocalDpi xmlns:a14="http://schemas.microsoft.com/office/drawing/2010/main" val="0"/>
              </a:ext>
            </a:extLst>
          </a:blip>
          <a:srcRect t="-56555" b="-56555"/>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14</a:t>
            </a:fld>
            <a:endParaRPr lang="en-US">
              <a:solidFill>
                <a:schemeClr val="tx1"/>
              </a:solidFill>
            </a:endParaRPr>
          </a:p>
        </p:txBody>
      </p:sp>
      <p:sp>
        <p:nvSpPr>
          <p:cNvPr id="6" name="TextBox 5"/>
          <p:cNvSpPr txBox="1"/>
          <p:nvPr/>
        </p:nvSpPr>
        <p:spPr>
          <a:xfrm>
            <a:off x="838200" y="1905000"/>
            <a:ext cx="7239000" cy="461665"/>
          </a:xfrm>
          <a:prstGeom prst="rect">
            <a:avLst/>
          </a:prstGeom>
          <a:noFill/>
          <a:ln>
            <a:solidFill>
              <a:srgbClr val="B32A1F"/>
            </a:solidFill>
          </a:ln>
        </p:spPr>
        <p:txBody>
          <a:bodyPr wrap="square" rtlCol="0">
            <a:spAutoFit/>
          </a:bodyPr>
          <a:lstStyle/>
          <a:p>
            <a:r>
              <a:rPr lang="en-US" dirty="0">
                <a:solidFill>
                  <a:srgbClr val="B32A1F"/>
                </a:solidFill>
              </a:rPr>
              <a:t>Click the Blue Hyperlink – not the check box!</a:t>
            </a:r>
          </a:p>
        </p:txBody>
      </p:sp>
      <p:sp>
        <p:nvSpPr>
          <p:cNvPr id="8" name="Rectangle: Rounded Corners 5"/>
          <p:cNvSpPr/>
          <p:nvPr/>
        </p:nvSpPr>
        <p:spPr>
          <a:xfrm>
            <a:off x="609600" y="3352800"/>
            <a:ext cx="1143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1676400" y="2514600"/>
            <a:ext cx="457200" cy="60960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51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Upload!</a:t>
            </a:r>
          </a:p>
        </p:txBody>
      </p:sp>
      <p:pic>
        <p:nvPicPr>
          <p:cNvPr id="5" name="Content Placeholder 4" descr="Screen Shot 2017-04-03 at 10.36.56 AM.png"/>
          <p:cNvPicPr>
            <a:picLocks noGrp="1" noChangeAspect="1"/>
          </p:cNvPicPr>
          <p:nvPr>
            <p:ph idx="1"/>
          </p:nvPr>
        </p:nvPicPr>
        <p:blipFill>
          <a:blip r:embed="rId2">
            <a:extLst>
              <a:ext uri="{28A0092B-C50C-407E-A947-70E740481C1C}">
                <a14:useLocalDpi xmlns:a14="http://schemas.microsoft.com/office/drawing/2010/main" val="0"/>
              </a:ext>
            </a:extLst>
          </a:blip>
          <a:srcRect t="-39867" b="-39867"/>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15</a:t>
            </a:fld>
            <a:endParaRPr lang="en-US">
              <a:solidFill>
                <a:schemeClr val="tx1"/>
              </a:solidFill>
            </a:endParaRPr>
          </a:p>
        </p:txBody>
      </p:sp>
      <p:cxnSp>
        <p:nvCxnSpPr>
          <p:cNvPr id="6" name="Straight Arrow Connector 5"/>
          <p:cNvCxnSpPr/>
          <p:nvPr/>
        </p:nvCxnSpPr>
        <p:spPr>
          <a:xfrm>
            <a:off x="8458200" y="1981200"/>
            <a:ext cx="0" cy="137160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
        <p:nvSpPr>
          <p:cNvPr id="7" name="Rectangle: Rounded Corners 5"/>
          <p:cNvSpPr/>
          <p:nvPr/>
        </p:nvSpPr>
        <p:spPr>
          <a:xfrm>
            <a:off x="7772400" y="37338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82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000" y="2107322"/>
            <a:ext cx="8686800" cy="1523638"/>
          </a:xfrm>
          <a:prstGeom prst="rect">
            <a:avLst/>
          </a:prstGeom>
          <a:ln>
            <a:solidFill>
              <a:schemeClr val="tx1"/>
            </a:solidFill>
          </a:ln>
        </p:spPr>
      </p:pic>
      <p:sp>
        <p:nvSpPr>
          <p:cNvPr id="2" name="Title 1"/>
          <p:cNvSpPr>
            <a:spLocks noGrp="1"/>
          </p:cNvSpPr>
          <p:nvPr>
            <p:ph type="title"/>
          </p:nvPr>
        </p:nvSpPr>
        <p:spPr/>
        <p:txBody>
          <a:bodyPr/>
          <a:lstStyle/>
          <a:p>
            <a:r>
              <a:rPr lang="en-US" dirty="0"/>
              <a:t>Select Template File</a:t>
            </a:r>
          </a:p>
        </p:txBody>
      </p:sp>
      <p:sp>
        <p:nvSpPr>
          <p:cNvPr id="3" name="Content Placeholder 2"/>
          <p:cNvSpPr>
            <a:spLocks noGrp="1"/>
          </p:cNvSpPr>
          <p:nvPr>
            <p:ph idx="1"/>
          </p:nvPr>
        </p:nvSpPr>
        <p:spPr/>
        <p:txBody>
          <a:bodyPr>
            <a:normAutofit/>
          </a:bodyPr>
          <a:lstStyle/>
          <a:p>
            <a:r>
              <a:rPr lang="en-US" sz="2400" dirty="0"/>
              <a:t>Click “Bulk Upload”</a:t>
            </a:r>
          </a:p>
          <a:p>
            <a:endParaRPr lang="en-US" sz="2400" dirty="0"/>
          </a:p>
          <a:p>
            <a:endParaRPr lang="en-US" sz="2400" dirty="0"/>
          </a:p>
          <a:p>
            <a:endParaRPr lang="en-US" sz="2400" dirty="0"/>
          </a:p>
          <a:p>
            <a:endParaRPr lang="en-US" sz="2400" dirty="0"/>
          </a:p>
          <a:p>
            <a:r>
              <a:rPr lang="en-US" sz="2400" dirty="0"/>
              <a:t>Then choose the Template file you saved, then “Submit,” then “Yes, you want to proceed”</a:t>
            </a:r>
          </a:p>
        </p:txBody>
      </p:sp>
      <p:sp>
        <p:nvSpPr>
          <p:cNvPr id="4" name="Slide Number Placeholder 3"/>
          <p:cNvSpPr>
            <a:spLocks noGrp="1"/>
          </p:cNvSpPr>
          <p:nvPr>
            <p:ph type="sldNum" sz="quarter" idx="12"/>
          </p:nvPr>
        </p:nvSpPr>
        <p:spPr/>
        <p:txBody>
          <a:bodyPr/>
          <a:lstStyle/>
          <a:p>
            <a:fld id="{6C7731EF-2FAB-434C-85B0-C169BE829059}" type="slidenum">
              <a:rPr lang="en-US" smtClean="0"/>
              <a:t>16</a:t>
            </a:fld>
            <a:endParaRPr lang="en-US"/>
          </a:p>
        </p:txBody>
      </p:sp>
      <p:pic>
        <p:nvPicPr>
          <p:cNvPr id="6" name="Content Placeholder 4"/>
          <p:cNvPicPr>
            <a:picLocks noChangeAspect="1"/>
          </p:cNvPicPr>
          <p:nvPr/>
        </p:nvPicPr>
        <p:blipFill>
          <a:blip r:embed="rId3"/>
          <a:stretch>
            <a:fillRect/>
          </a:stretch>
        </p:blipFill>
        <p:spPr>
          <a:xfrm>
            <a:off x="416212" y="4711358"/>
            <a:ext cx="1768475" cy="730104"/>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938693" y="4760184"/>
            <a:ext cx="2928707" cy="681277"/>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6772275" y="4745994"/>
            <a:ext cx="1009650" cy="533400"/>
          </a:xfrm>
          <a:prstGeom prst="rect">
            <a:avLst/>
          </a:prstGeom>
        </p:spPr>
      </p:pic>
      <p:pic>
        <p:nvPicPr>
          <p:cNvPr id="9" name="Content Placeholder 4"/>
          <p:cNvPicPr>
            <a:picLocks noChangeAspect="1"/>
          </p:cNvPicPr>
          <p:nvPr/>
        </p:nvPicPr>
        <p:blipFill>
          <a:blip r:embed="rId6"/>
          <a:stretch>
            <a:fillRect/>
          </a:stretch>
        </p:blipFill>
        <p:spPr>
          <a:xfrm>
            <a:off x="6206835" y="5618381"/>
            <a:ext cx="2503055" cy="1251528"/>
          </a:xfrm>
          <a:prstGeom prst="rect">
            <a:avLst/>
          </a:prstGeom>
        </p:spPr>
      </p:pic>
      <p:sp>
        <p:nvSpPr>
          <p:cNvPr id="10" name="Rectangle: Rounded Corners 9"/>
          <p:cNvSpPr/>
          <p:nvPr/>
        </p:nvSpPr>
        <p:spPr>
          <a:xfrm>
            <a:off x="8191500" y="3281803"/>
            <a:ext cx="876300" cy="3156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p:cNvSpPr/>
          <p:nvPr/>
        </p:nvSpPr>
        <p:spPr>
          <a:xfrm>
            <a:off x="6248400" y="3121858"/>
            <a:ext cx="685800" cy="6096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p:cNvSpPr/>
          <p:nvPr/>
        </p:nvSpPr>
        <p:spPr>
          <a:xfrm>
            <a:off x="2405293" y="4937140"/>
            <a:ext cx="304800" cy="13927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p:cNvSpPr/>
          <p:nvPr/>
        </p:nvSpPr>
        <p:spPr>
          <a:xfrm>
            <a:off x="6170180" y="4961552"/>
            <a:ext cx="304800" cy="13927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p:cNvSpPr/>
          <p:nvPr/>
        </p:nvSpPr>
        <p:spPr>
          <a:xfrm>
            <a:off x="7189354" y="5227880"/>
            <a:ext cx="175491" cy="333215"/>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3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Obtaining Bulk Upload Results</a:t>
            </a:r>
          </a:p>
        </p:txBody>
      </p:sp>
      <p:sp>
        <p:nvSpPr>
          <p:cNvPr id="4" name="Slide Number Placeholder 3"/>
          <p:cNvSpPr>
            <a:spLocks noGrp="1"/>
          </p:cNvSpPr>
          <p:nvPr>
            <p:ph type="sldNum" sz="quarter" idx="12"/>
          </p:nvPr>
        </p:nvSpPr>
        <p:spPr/>
        <p:txBody>
          <a:bodyPr/>
          <a:lstStyle/>
          <a:p>
            <a:fld id="{6C7731EF-2FAB-434C-85B0-C169BE829059}" type="slidenum">
              <a:rPr lang="en-US" smtClean="0"/>
              <a:t>17</a:t>
            </a:fld>
            <a:endParaRPr lang="en-US"/>
          </a:p>
        </p:txBody>
      </p:sp>
      <p:sp>
        <p:nvSpPr>
          <p:cNvPr id="10" name="Content Placeholder 9"/>
          <p:cNvSpPr>
            <a:spLocks noGrp="1"/>
          </p:cNvSpPr>
          <p:nvPr>
            <p:ph idx="1"/>
          </p:nvPr>
        </p:nvSpPr>
        <p:spPr>
          <a:xfrm>
            <a:off x="457200" y="1219200"/>
            <a:ext cx="8229599" cy="4525963"/>
          </a:xfrm>
        </p:spPr>
        <p:txBody>
          <a:bodyPr>
            <a:normAutofit/>
          </a:bodyPr>
          <a:lstStyle/>
          <a:p>
            <a:r>
              <a:rPr lang="en-US" sz="2400" dirty="0"/>
              <a:t>After submitting uploaded Template for review, system will return to EPC</a:t>
            </a:r>
          </a:p>
          <a:p>
            <a:pPr lvl="1"/>
            <a:r>
              <a:rPr lang="en-US" sz="2000" dirty="0"/>
              <a:t>After 30 seconds (about the time it takes to sing the Jeopardy song), you will receive an e-mail notification with a link to the Bulk Upload Results</a:t>
            </a:r>
          </a:p>
          <a:p>
            <a:pPr lvl="1"/>
            <a:r>
              <a:rPr lang="en-US" sz="2000" dirty="0"/>
              <a:t>A “Task” also will appear in your Task Page</a:t>
            </a:r>
          </a:p>
          <a:p>
            <a:pPr lvl="1"/>
            <a:endParaRPr lang="en-US" sz="2400" dirty="0"/>
          </a:p>
          <a:p>
            <a:pPr lvl="1"/>
            <a:endParaRPr lang="en-US" sz="2400" dirty="0"/>
          </a:p>
          <a:p>
            <a:pPr lvl="1"/>
            <a:endParaRPr lang="en-US" sz="2400" dirty="0"/>
          </a:p>
          <a:p>
            <a:pPr lvl="1"/>
            <a:endParaRPr lang="en-US" sz="2400" dirty="0"/>
          </a:p>
          <a:p>
            <a:pPr lvl="1"/>
            <a:r>
              <a:rPr lang="en-US" sz="2000" dirty="0"/>
              <a:t>Task also will be showing on Landing Page under My Tasks</a:t>
            </a:r>
          </a:p>
          <a:p>
            <a:pPr lvl="1"/>
            <a:endParaRPr lang="en-US" sz="2400" dirty="0"/>
          </a:p>
          <a:p>
            <a:pPr lvl="1"/>
            <a:endParaRPr lang="en-US" sz="2400" dirty="0"/>
          </a:p>
          <a:p>
            <a:pPr lvl="1"/>
            <a:endParaRPr lang="en-US" sz="2400" dirty="0"/>
          </a:p>
          <a:p>
            <a:pPr lvl="1"/>
            <a:endParaRPr lang="en-US" sz="2400" dirty="0"/>
          </a:p>
        </p:txBody>
      </p:sp>
      <p:pic>
        <p:nvPicPr>
          <p:cNvPr id="6" name="Picture 5"/>
          <p:cNvPicPr>
            <a:picLocks noChangeAspect="1"/>
          </p:cNvPicPr>
          <p:nvPr/>
        </p:nvPicPr>
        <p:blipFill>
          <a:blip r:embed="rId2"/>
          <a:stretch>
            <a:fillRect/>
          </a:stretch>
        </p:blipFill>
        <p:spPr>
          <a:xfrm>
            <a:off x="685800" y="4194097"/>
            <a:ext cx="6019800" cy="778933"/>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3276600" y="3595561"/>
            <a:ext cx="4684635" cy="415972"/>
          </a:xfrm>
          <a:prstGeom prst="rect">
            <a:avLst/>
          </a:prstGeom>
        </p:spPr>
      </p:pic>
      <p:pic>
        <p:nvPicPr>
          <p:cNvPr id="7" name="Picture 6"/>
          <p:cNvPicPr>
            <a:picLocks noChangeAspect="1"/>
          </p:cNvPicPr>
          <p:nvPr/>
        </p:nvPicPr>
        <p:blipFill>
          <a:blip r:embed="rId4"/>
          <a:stretch>
            <a:fillRect/>
          </a:stretch>
        </p:blipFill>
        <p:spPr>
          <a:xfrm>
            <a:off x="1524000" y="5716470"/>
            <a:ext cx="6836255" cy="333985"/>
          </a:xfrm>
          <a:prstGeom prst="rect">
            <a:avLst/>
          </a:prstGeom>
          <a:ln>
            <a:solidFill>
              <a:schemeClr val="tx1"/>
            </a:solidFill>
          </a:ln>
        </p:spPr>
      </p:pic>
      <p:sp>
        <p:nvSpPr>
          <p:cNvPr id="11" name="Rectangle: Rounded Corners 10"/>
          <p:cNvSpPr/>
          <p:nvPr/>
        </p:nvSpPr>
        <p:spPr>
          <a:xfrm>
            <a:off x="4007618" y="3547058"/>
            <a:ext cx="990600" cy="4482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6858000" y="4572000"/>
            <a:ext cx="19812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08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a:t>
            </a:r>
          </a:p>
        </p:txBody>
      </p:sp>
      <p:sp>
        <p:nvSpPr>
          <p:cNvPr id="3" name="Content Placeholder 2"/>
          <p:cNvSpPr>
            <a:spLocks noGrp="1"/>
          </p:cNvSpPr>
          <p:nvPr>
            <p:ph idx="1"/>
          </p:nvPr>
        </p:nvSpPr>
        <p:spPr/>
        <p:txBody>
          <a:bodyPr>
            <a:normAutofit/>
          </a:bodyPr>
          <a:lstStyle/>
          <a:p>
            <a:r>
              <a:rPr lang="en-US" sz="2800" dirty="0"/>
              <a:t>If your page looks like this, you’re Bulk Upload was successful!  Click Submit!</a:t>
            </a:r>
          </a:p>
          <a:p>
            <a:endParaRPr lang="en-US" sz="2800" dirty="0"/>
          </a:p>
          <a:p>
            <a:endParaRPr lang="en-US" sz="2800" dirty="0"/>
          </a:p>
          <a:p>
            <a:endParaRPr lang="en-US" sz="2800" dirty="0"/>
          </a:p>
          <a:p>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6C7731EF-2FAB-434C-85B0-C169BE829059}" type="slidenum">
              <a:rPr lang="en-US" smtClean="0"/>
              <a:t>18</a:t>
            </a:fld>
            <a:endParaRPr lang="en-US"/>
          </a:p>
        </p:txBody>
      </p:sp>
      <p:pic>
        <p:nvPicPr>
          <p:cNvPr id="5" name="Content Placeholder 4"/>
          <p:cNvPicPr>
            <a:picLocks noChangeAspect="1"/>
          </p:cNvPicPr>
          <p:nvPr/>
        </p:nvPicPr>
        <p:blipFill>
          <a:blip r:embed="rId2"/>
          <a:stretch>
            <a:fillRect/>
          </a:stretch>
        </p:blipFill>
        <p:spPr>
          <a:xfrm>
            <a:off x="0" y="2445306"/>
            <a:ext cx="9144000" cy="1417877"/>
          </a:xfrm>
          <a:prstGeom prst="rect">
            <a:avLst/>
          </a:prstGeom>
          <a:ln>
            <a:solidFill>
              <a:schemeClr val="tx1"/>
            </a:solidFill>
          </a:ln>
        </p:spPr>
      </p:pic>
      <p:sp>
        <p:nvSpPr>
          <p:cNvPr id="6" name="Rectangle: Rounded Corners 5"/>
          <p:cNvSpPr/>
          <p:nvPr/>
        </p:nvSpPr>
        <p:spPr>
          <a:xfrm>
            <a:off x="8305800" y="3389529"/>
            <a:ext cx="914400" cy="4482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553200" y="4267200"/>
            <a:ext cx="2057400" cy="1094362"/>
          </a:xfrm>
          <a:prstGeom prst="rect">
            <a:avLst/>
          </a:prstGeom>
        </p:spPr>
      </p:pic>
    </p:spTree>
    <p:extLst>
      <p:ext uri="{BB962C8B-B14F-4D97-AF65-F5344CB8AC3E}">
        <p14:creationId xmlns:p14="http://schemas.microsoft.com/office/powerpoint/2010/main" val="48531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Unsuccessful?</a:t>
            </a:r>
          </a:p>
        </p:txBody>
      </p:sp>
      <p:sp>
        <p:nvSpPr>
          <p:cNvPr id="3" name="Content Placeholder 2"/>
          <p:cNvSpPr>
            <a:spLocks noGrp="1"/>
          </p:cNvSpPr>
          <p:nvPr>
            <p:ph idx="1"/>
          </p:nvPr>
        </p:nvSpPr>
        <p:spPr/>
        <p:txBody>
          <a:bodyPr/>
          <a:lstStyle/>
          <a:p>
            <a:r>
              <a:rPr lang="en-US" sz="2800" dirty="0"/>
              <a:t>If your template does NOT upload, either you made changes after “saving” your validated Template, or you are using an incorrect version of the template</a:t>
            </a:r>
          </a:p>
          <a:p>
            <a:pPr lvl="1"/>
            <a:r>
              <a:rPr lang="en-US" sz="2400" dirty="0"/>
              <a:t>Go back to the template and make changes, or</a:t>
            </a:r>
          </a:p>
          <a:p>
            <a:pPr lvl="1"/>
            <a:r>
              <a:rPr lang="en-US" sz="2400" dirty="0"/>
              <a:t>Use a different version of the template. Then…</a:t>
            </a:r>
          </a:p>
          <a:p>
            <a:pPr lvl="1"/>
            <a:r>
              <a:rPr lang="en-US" sz="2400" dirty="0"/>
              <a:t>Start Bulk Upload process over</a:t>
            </a:r>
          </a:p>
          <a:p>
            <a:pPr marL="0" indent="0">
              <a:buNone/>
            </a:pPr>
            <a:endParaRPr lang="en-US" dirty="0"/>
          </a:p>
        </p:txBody>
      </p:sp>
      <p:sp>
        <p:nvSpPr>
          <p:cNvPr id="4" name="Slide Number Placeholder 3"/>
          <p:cNvSpPr>
            <a:spLocks noGrp="1"/>
          </p:cNvSpPr>
          <p:nvPr>
            <p:ph type="sldNum" sz="quarter" idx="12"/>
          </p:nvPr>
        </p:nvSpPr>
        <p:spPr/>
        <p:txBody>
          <a:bodyPr/>
          <a:lstStyle/>
          <a:p>
            <a:fld id="{E7E0B65A-7F83-4480-B6A7-8755A19022D9}" type="slidenum">
              <a:rPr lang="en-US" smtClean="0"/>
              <a:pPr/>
              <a:t>19</a:t>
            </a:fld>
            <a:endParaRPr lang="en-US">
              <a:solidFill>
                <a:schemeClr val="tx1"/>
              </a:solidFill>
            </a:endParaRPr>
          </a:p>
        </p:txBody>
      </p:sp>
    </p:spTree>
    <p:extLst>
      <p:ext uri="{BB962C8B-B14F-4D97-AF65-F5344CB8AC3E}">
        <p14:creationId xmlns:p14="http://schemas.microsoft.com/office/powerpoint/2010/main" val="193332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Nickname</a:t>
            </a:r>
          </a:p>
        </p:txBody>
      </p:sp>
      <p:pic>
        <p:nvPicPr>
          <p:cNvPr id="5" name="Content Placeholder 4" descr="Screen Shot 2016-04-08 at 3.35.00 PM.png"/>
          <p:cNvPicPr>
            <a:picLocks noGrp="1" noChangeAspect="1"/>
          </p:cNvPicPr>
          <p:nvPr>
            <p:ph idx="1"/>
          </p:nvPr>
        </p:nvPicPr>
        <p:blipFill>
          <a:blip r:embed="rId2">
            <a:extLst>
              <a:ext uri="{28A0092B-C50C-407E-A947-70E740481C1C}">
                <a14:useLocalDpi xmlns:a14="http://schemas.microsoft.com/office/drawing/2010/main" val="0"/>
              </a:ext>
            </a:extLst>
          </a:blip>
          <a:srcRect t="3057" b="3057"/>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2</a:t>
            </a:fld>
            <a:endParaRPr lang="en-US">
              <a:solidFill>
                <a:schemeClr val="tx1"/>
              </a:solidFill>
            </a:endParaRPr>
          </a:p>
        </p:txBody>
      </p:sp>
      <p:sp>
        <p:nvSpPr>
          <p:cNvPr id="6" name="Rectangle 5"/>
          <p:cNvSpPr/>
          <p:nvPr/>
        </p:nvSpPr>
        <p:spPr>
          <a:xfrm>
            <a:off x="7239000" y="5867400"/>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340975-8D41-C249-8429-B8A833D7F756}"/>
              </a:ext>
            </a:extLst>
          </p:cNvPr>
          <p:cNvSpPr/>
          <p:nvPr/>
        </p:nvSpPr>
        <p:spPr>
          <a:xfrm>
            <a:off x="609600" y="3886200"/>
            <a:ext cx="1905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799F84-EF31-9841-B7CD-D1FF9D0437CC}"/>
              </a:ext>
            </a:extLst>
          </p:cNvPr>
          <p:cNvSpPr txBox="1"/>
          <p:nvPr/>
        </p:nvSpPr>
        <p:spPr>
          <a:xfrm>
            <a:off x="3156298" y="3731567"/>
            <a:ext cx="4800600" cy="461665"/>
          </a:xfrm>
          <a:prstGeom prst="rect">
            <a:avLst/>
          </a:prstGeom>
          <a:noFill/>
        </p:spPr>
        <p:txBody>
          <a:bodyPr wrap="square" rtlCol="0">
            <a:spAutoFit/>
          </a:bodyPr>
          <a:lstStyle/>
          <a:p>
            <a:r>
              <a:rPr lang="en-US" dirty="0"/>
              <a:t>XXX County School District C2</a:t>
            </a:r>
          </a:p>
        </p:txBody>
      </p:sp>
    </p:spTree>
    <p:extLst>
      <p:ext uri="{BB962C8B-B14F-4D97-AF65-F5344CB8AC3E}">
        <p14:creationId xmlns:p14="http://schemas.microsoft.com/office/powerpoint/2010/main" val="1295732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Be Sure to Review Data</a:t>
            </a:r>
          </a:p>
        </p:txBody>
      </p:sp>
      <p:sp>
        <p:nvSpPr>
          <p:cNvPr id="3" name="Content Placeholder 2"/>
          <p:cNvSpPr>
            <a:spLocks noGrp="1"/>
          </p:cNvSpPr>
          <p:nvPr>
            <p:ph idx="1"/>
          </p:nvPr>
        </p:nvSpPr>
        <p:spPr>
          <a:xfrm>
            <a:off x="533400" y="1143000"/>
            <a:ext cx="8229600" cy="4525963"/>
          </a:xfrm>
        </p:spPr>
        <p:txBody>
          <a:bodyPr>
            <a:normAutofit/>
          </a:bodyPr>
          <a:lstStyle/>
          <a:p>
            <a:r>
              <a:rPr lang="en-US" sz="2800" dirty="0"/>
              <a:t>It’s important to ensure all uploaded data is showing and is accurate</a:t>
            </a:r>
          </a:p>
          <a:p>
            <a:pPr lvl="1"/>
            <a:r>
              <a:rPr lang="en-US" sz="2000" dirty="0"/>
              <a:t>If data is inaccurate, you can make changes directly on the 471, delete individual FRN Line Items or the entire FRN and start over</a:t>
            </a:r>
          </a:p>
        </p:txBody>
      </p:sp>
      <p:sp>
        <p:nvSpPr>
          <p:cNvPr id="4" name="Slide Number Placeholder 3"/>
          <p:cNvSpPr>
            <a:spLocks noGrp="1"/>
          </p:cNvSpPr>
          <p:nvPr>
            <p:ph type="sldNum" sz="quarter" idx="12"/>
          </p:nvPr>
        </p:nvSpPr>
        <p:spPr/>
        <p:txBody>
          <a:bodyPr/>
          <a:lstStyle/>
          <a:p>
            <a:fld id="{6C7731EF-2FAB-434C-85B0-C169BE829059}" type="slidenum">
              <a:rPr lang="en-US" smtClean="0"/>
              <a:t>20</a:t>
            </a:fld>
            <a:endParaRPr lang="en-US"/>
          </a:p>
        </p:txBody>
      </p:sp>
      <p:pic>
        <p:nvPicPr>
          <p:cNvPr id="5" name="Content Placeholder 4"/>
          <p:cNvPicPr>
            <a:picLocks noChangeAspect="1"/>
          </p:cNvPicPr>
          <p:nvPr/>
        </p:nvPicPr>
        <p:blipFill>
          <a:blip r:embed="rId2"/>
          <a:stretch>
            <a:fillRect/>
          </a:stretch>
        </p:blipFill>
        <p:spPr>
          <a:xfrm>
            <a:off x="641927" y="2743200"/>
            <a:ext cx="7860145" cy="3188673"/>
          </a:xfrm>
          <a:prstGeom prst="rect">
            <a:avLst/>
          </a:prstGeom>
          <a:ln>
            <a:solidFill>
              <a:schemeClr val="tx1"/>
            </a:solidFill>
          </a:ln>
        </p:spPr>
      </p:pic>
    </p:spTree>
    <p:extLst>
      <p:ext uri="{BB962C8B-B14F-4D97-AF65-F5344CB8AC3E}">
        <p14:creationId xmlns:p14="http://schemas.microsoft.com/office/powerpoint/2010/main" val="426938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Success</a:t>
            </a:r>
          </a:p>
        </p:txBody>
      </p:sp>
      <p:sp>
        <p:nvSpPr>
          <p:cNvPr id="3" name="Content Placeholder 2"/>
          <p:cNvSpPr>
            <a:spLocks noGrp="1"/>
          </p:cNvSpPr>
          <p:nvPr>
            <p:ph idx="1"/>
          </p:nvPr>
        </p:nvSpPr>
        <p:spPr/>
        <p:txBody>
          <a:bodyPr>
            <a:normAutofit fontScale="85000" lnSpcReduction="20000"/>
          </a:bodyPr>
          <a:lstStyle/>
          <a:p>
            <a:r>
              <a:rPr lang="en-US" dirty="0"/>
              <a:t>Make sure that you are using the correct version of the template</a:t>
            </a:r>
          </a:p>
          <a:p>
            <a:r>
              <a:rPr lang="en-US" dirty="0"/>
              <a:t>If you run the process multiple times for a single FRN, each upload will create new FRN line items, regardless of data that has previously been uploaded</a:t>
            </a:r>
          </a:p>
          <a:p>
            <a:pPr lvl="1"/>
            <a:r>
              <a:rPr lang="en-US" dirty="0"/>
              <a:t>Meaning, it won’t “override” the original data</a:t>
            </a:r>
          </a:p>
          <a:p>
            <a:r>
              <a:rPr lang="en-US" dirty="0"/>
              <a:t>Once the upload is successful, you will be able to make any additional edits within your FCC Form 471</a:t>
            </a:r>
          </a:p>
          <a:p>
            <a:r>
              <a:rPr lang="en-US" dirty="0"/>
              <a:t>Please ensure that after your final, clean validation, you save the file immediately before clicking in or editing cells throughout the spreadsheet, or else you must click the "Validate Button" again before saving</a:t>
            </a:r>
          </a:p>
        </p:txBody>
      </p:sp>
      <p:sp>
        <p:nvSpPr>
          <p:cNvPr id="4" name="Slide Number Placeholder 3"/>
          <p:cNvSpPr>
            <a:spLocks noGrp="1"/>
          </p:cNvSpPr>
          <p:nvPr>
            <p:ph type="sldNum" sz="quarter" idx="12"/>
          </p:nvPr>
        </p:nvSpPr>
        <p:spPr/>
        <p:txBody>
          <a:bodyPr/>
          <a:lstStyle/>
          <a:p>
            <a:fld id="{6C7731EF-2FAB-434C-85B0-C169BE829059}" type="slidenum">
              <a:rPr lang="en-US" smtClean="0"/>
              <a:t>21</a:t>
            </a:fld>
            <a:endParaRPr lang="en-US"/>
          </a:p>
        </p:txBody>
      </p:sp>
    </p:spTree>
    <p:extLst>
      <p:ext uri="{BB962C8B-B14F-4D97-AF65-F5344CB8AC3E}">
        <p14:creationId xmlns:p14="http://schemas.microsoft.com/office/powerpoint/2010/main" val="208173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a:t>Northeast, North Central, State App</a:t>
            </a:r>
          </a:p>
          <a:p>
            <a:pPr lvl="1"/>
            <a:r>
              <a:rPr lang="en-US" dirty="0"/>
              <a:t> </a:t>
            </a:r>
            <a:r>
              <a:rPr lang="en-US" u="sng" dirty="0">
                <a:hlinkClick r:id="rId2"/>
              </a:rPr>
              <a:t>jeannene.hurley@dpi.nc, 252-624-9878</a:t>
            </a:r>
            <a:br>
              <a:rPr lang="en-US" u="sng" dirty="0">
                <a:hlinkClick r:id="rId2"/>
              </a:rPr>
            </a:br>
            <a:endParaRPr lang="en-US" u="sng" dirty="0">
              <a:hlinkClick r:id="rId2"/>
            </a:endParaRPr>
          </a:p>
          <a:p>
            <a:r>
              <a:rPr lang="en-US" dirty="0"/>
              <a:t>Piedmont-Triad, </a:t>
            </a:r>
            <a:r>
              <a:rPr lang="en-US" dirty="0" err="1"/>
              <a:t>Sandhills</a:t>
            </a:r>
            <a:r>
              <a:rPr lang="en-US" dirty="0"/>
              <a:t>, Southeast</a:t>
            </a:r>
          </a:p>
          <a:p>
            <a:pPr lvl="1"/>
            <a:r>
              <a:rPr lang="en-US" u="sng" dirty="0">
                <a:hlinkClick r:id="rId3"/>
              </a:rPr>
              <a:t>rebecca.martin@dpi.nc.gov</a:t>
            </a:r>
            <a:r>
              <a:rPr lang="en-US" u="sng">
                <a:hlinkClick r:id="rId3"/>
              </a:rPr>
              <a:t>, 303-304-4261</a:t>
            </a:r>
            <a:br>
              <a:rPr lang="en-US" u="sng">
                <a:hlinkClick r:id="rId3"/>
              </a:rPr>
            </a:br>
            <a:endParaRPr lang="en-US" u="sng" dirty="0">
              <a:hlinkClick r:id="rId3"/>
            </a:endParaRPr>
          </a:p>
          <a:p>
            <a:r>
              <a:rPr lang="en-US" dirty="0"/>
              <a:t>Northwest, Southwest, Western</a:t>
            </a:r>
            <a:endParaRPr lang="en-US" u="sng" dirty="0">
              <a:hlinkClick r:id="rId3"/>
            </a:endParaRPr>
          </a:p>
          <a:p>
            <a:pPr lvl="1"/>
            <a:r>
              <a:rPr lang="en-US" u="sng" dirty="0">
                <a:hlinkClick r:id="rId4"/>
              </a:rPr>
              <a:t>roxie.miller@dpi.nc.gov, 980-285-3551</a:t>
            </a:r>
          </a:p>
        </p:txBody>
      </p:sp>
      <p:sp>
        <p:nvSpPr>
          <p:cNvPr id="4" name="Slide Number Placeholder 3"/>
          <p:cNvSpPr>
            <a:spLocks noGrp="1"/>
          </p:cNvSpPr>
          <p:nvPr>
            <p:ph type="sldNum" sz="quarter" idx="12"/>
          </p:nvPr>
        </p:nvSpPr>
        <p:spPr/>
        <p:txBody>
          <a:bodyPr/>
          <a:lstStyle/>
          <a:p>
            <a:fld id="{E7E0B65A-7F83-4480-B6A7-8755A19022D9}" type="slidenum">
              <a:rPr lang="en-US" smtClean="0"/>
              <a:pPr/>
              <a:t>22</a:t>
            </a:fld>
            <a:endParaRPr lang="en-US">
              <a:solidFill>
                <a:schemeClr val="tx1"/>
              </a:solidFill>
            </a:endParaRPr>
          </a:p>
        </p:txBody>
      </p:sp>
    </p:spTree>
    <p:extLst>
      <p:ext uri="{BB962C8B-B14F-4D97-AF65-F5344CB8AC3E}">
        <p14:creationId xmlns:p14="http://schemas.microsoft.com/office/powerpoint/2010/main" val="100861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Contact info – Save &amp; Continue</a:t>
            </a:r>
          </a:p>
        </p:txBody>
      </p:sp>
      <p:pic>
        <p:nvPicPr>
          <p:cNvPr id="5" name="Content Placeholder 4" descr="Screen Shot 2016-04-08 at 3.41.05 PM.png"/>
          <p:cNvPicPr>
            <a:picLocks noGrp="1" noChangeAspect="1"/>
          </p:cNvPicPr>
          <p:nvPr>
            <p:ph idx="1"/>
          </p:nvPr>
        </p:nvPicPr>
        <p:blipFill>
          <a:blip r:embed="rId2">
            <a:extLst>
              <a:ext uri="{28A0092B-C50C-407E-A947-70E740481C1C}">
                <a14:useLocalDpi xmlns:a14="http://schemas.microsoft.com/office/drawing/2010/main" val="0"/>
              </a:ext>
            </a:extLst>
          </a:blip>
          <a:srcRect l="-324" r="-324"/>
          <a:stretch>
            <a:fillRect/>
          </a:stretch>
        </p:blipFill>
        <p:spPr>
          <a:xfrm>
            <a:off x="457200" y="16002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3</a:t>
            </a:fld>
            <a:endParaRPr lang="en-US">
              <a:solidFill>
                <a:schemeClr val="tx1"/>
              </a:solidFill>
            </a:endParaRPr>
          </a:p>
        </p:txBody>
      </p:sp>
      <p:sp>
        <p:nvSpPr>
          <p:cNvPr id="3" name="Rectangle 2">
            <a:extLst>
              <a:ext uri="{FF2B5EF4-FFF2-40B4-BE49-F238E27FC236}">
                <a16:creationId xmlns:a16="http://schemas.microsoft.com/office/drawing/2014/main" id="{A10C139B-DAE0-424C-BE87-9A94AD628F29}"/>
              </a:ext>
            </a:extLst>
          </p:cNvPr>
          <p:cNvSpPr/>
          <p:nvPr/>
        </p:nvSpPr>
        <p:spPr>
          <a:xfrm>
            <a:off x="4572000" y="32766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D08CF23-7725-A046-B96B-641664A79227}"/>
              </a:ext>
            </a:extLst>
          </p:cNvPr>
          <p:cNvSpPr txBox="1"/>
          <p:nvPr/>
        </p:nvSpPr>
        <p:spPr>
          <a:xfrm>
            <a:off x="6553200" y="3165901"/>
            <a:ext cx="2133600" cy="830997"/>
          </a:xfrm>
          <a:prstGeom prst="rect">
            <a:avLst/>
          </a:prstGeom>
          <a:noFill/>
          <a:ln>
            <a:solidFill>
              <a:srgbClr val="FF0000"/>
            </a:solidFill>
          </a:ln>
        </p:spPr>
        <p:txBody>
          <a:bodyPr wrap="square" rtlCol="0">
            <a:spAutoFit/>
          </a:bodyPr>
          <a:lstStyle/>
          <a:p>
            <a:r>
              <a:rPr lang="en-US" sz="1600" dirty="0">
                <a:solidFill>
                  <a:srgbClr val="FF0000"/>
                </a:solidFill>
              </a:rPr>
              <a:t>Your name and contact info shows here</a:t>
            </a:r>
          </a:p>
        </p:txBody>
      </p:sp>
    </p:spTree>
    <p:extLst>
      <p:ext uri="{BB962C8B-B14F-4D97-AF65-F5344CB8AC3E}">
        <p14:creationId xmlns:p14="http://schemas.microsoft.com/office/powerpoint/2010/main" val="340192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of Service</a:t>
            </a:r>
          </a:p>
        </p:txBody>
      </p:sp>
      <p:pic>
        <p:nvPicPr>
          <p:cNvPr id="5" name="Content Placeholder 4" descr="Screen Shot 2016-04-08 at 3.42.13 PM.png"/>
          <p:cNvPicPr>
            <a:picLocks noGrp="1" noChangeAspect="1"/>
          </p:cNvPicPr>
          <p:nvPr>
            <p:ph idx="1"/>
          </p:nvPr>
        </p:nvPicPr>
        <p:blipFill>
          <a:blip r:embed="rId3">
            <a:extLst>
              <a:ext uri="{28A0092B-C50C-407E-A947-70E740481C1C}">
                <a14:useLocalDpi xmlns:a14="http://schemas.microsoft.com/office/drawing/2010/main" val="0"/>
              </a:ext>
            </a:extLst>
          </a:blip>
          <a:srcRect t="-3440" b="-3440"/>
          <a:stretch>
            <a:fillRect/>
          </a:stretch>
        </p:blipFill>
        <p:spPr>
          <a:xfrm>
            <a:off x="381000" y="16002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4</a:t>
            </a:fld>
            <a:endParaRPr lang="en-US">
              <a:solidFill>
                <a:schemeClr val="tx1"/>
              </a:solidFill>
            </a:endParaRPr>
          </a:p>
        </p:txBody>
      </p:sp>
      <p:sp>
        <p:nvSpPr>
          <p:cNvPr id="6" name="Rectangle 5"/>
          <p:cNvSpPr/>
          <p:nvPr/>
        </p:nvSpPr>
        <p:spPr>
          <a:xfrm>
            <a:off x="4419600" y="3200400"/>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62800" y="5627267"/>
            <a:ext cx="1435797" cy="28899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35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&amp; Continue…</a:t>
            </a:r>
          </a:p>
        </p:txBody>
      </p:sp>
      <p:pic>
        <p:nvPicPr>
          <p:cNvPr id="5" name="Content Placeholder 4" descr="Screen Shot 2016-04-08 at 3.43.01 PM.png"/>
          <p:cNvPicPr>
            <a:picLocks noGrp="1" noChangeAspect="1"/>
          </p:cNvPicPr>
          <p:nvPr>
            <p:ph idx="1"/>
          </p:nvPr>
        </p:nvPicPr>
        <p:blipFill>
          <a:blip r:embed="rId2">
            <a:extLst>
              <a:ext uri="{28A0092B-C50C-407E-A947-70E740481C1C}">
                <a14:useLocalDpi xmlns:a14="http://schemas.microsoft.com/office/drawing/2010/main" val="0"/>
              </a:ext>
            </a:extLst>
          </a:blip>
          <a:srcRect t="-12260" b="-12260"/>
          <a:stretch>
            <a:fillRect/>
          </a:stretch>
        </p:blipFill>
        <p:spPr>
          <a:xfrm>
            <a:off x="609600" y="16764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5</a:t>
            </a:fld>
            <a:endParaRPr lang="en-US">
              <a:solidFill>
                <a:schemeClr val="tx1"/>
              </a:solidFill>
            </a:endParaRPr>
          </a:p>
        </p:txBody>
      </p:sp>
      <p:sp>
        <p:nvSpPr>
          <p:cNvPr id="6" name="Rectangle 5"/>
          <p:cNvSpPr/>
          <p:nvPr/>
        </p:nvSpPr>
        <p:spPr>
          <a:xfrm>
            <a:off x="7391400" y="5334000"/>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C00A9B4-5ECB-0749-852B-53B146A24F28}"/>
              </a:ext>
            </a:extLst>
          </p:cNvPr>
          <p:cNvSpPr/>
          <p:nvPr/>
        </p:nvSpPr>
        <p:spPr>
          <a:xfrm>
            <a:off x="838200" y="3657600"/>
            <a:ext cx="533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71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&amp; Continue …</a:t>
            </a:r>
          </a:p>
        </p:txBody>
      </p:sp>
      <p:pic>
        <p:nvPicPr>
          <p:cNvPr id="5" name="Content Placeholder 4" descr="Screen Shot 2016-04-08 at 3.44.53 PM.png"/>
          <p:cNvPicPr>
            <a:picLocks noGrp="1" noChangeAspect="1"/>
          </p:cNvPicPr>
          <p:nvPr>
            <p:ph idx="1"/>
          </p:nvPr>
        </p:nvPicPr>
        <p:blipFill>
          <a:blip r:embed="rId2">
            <a:extLst>
              <a:ext uri="{28A0092B-C50C-407E-A947-70E740481C1C}">
                <a14:useLocalDpi xmlns:a14="http://schemas.microsoft.com/office/drawing/2010/main" val="0"/>
              </a:ext>
            </a:extLst>
          </a:blip>
          <a:srcRect l="-21323" r="-21323"/>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6</a:t>
            </a:fld>
            <a:endParaRPr lang="en-US">
              <a:solidFill>
                <a:schemeClr val="tx1"/>
              </a:solidFill>
            </a:endParaRPr>
          </a:p>
        </p:txBody>
      </p:sp>
      <p:sp>
        <p:nvSpPr>
          <p:cNvPr id="6" name="Rectangle 5"/>
          <p:cNvSpPr/>
          <p:nvPr/>
        </p:nvSpPr>
        <p:spPr>
          <a:xfrm>
            <a:off x="6172200" y="5791200"/>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87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&amp; Continue … </a:t>
            </a:r>
          </a:p>
        </p:txBody>
      </p:sp>
      <p:pic>
        <p:nvPicPr>
          <p:cNvPr id="5" name="Content Placeholder 4" descr="Screen Shot 2016-04-08 at 3.45.56 PM.png"/>
          <p:cNvPicPr>
            <a:picLocks noGrp="1" noChangeAspect="1"/>
          </p:cNvPicPr>
          <p:nvPr>
            <p:ph idx="1"/>
          </p:nvPr>
        </p:nvPicPr>
        <p:blipFill>
          <a:blip r:embed="rId2">
            <a:extLst>
              <a:ext uri="{28A0092B-C50C-407E-A947-70E740481C1C}">
                <a14:useLocalDpi xmlns:a14="http://schemas.microsoft.com/office/drawing/2010/main" val="0"/>
              </a:ext>
            </a:extLst>
          </a:blip>
          <a:srcRect t="-1771" b="-1771"/>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7</a:t>
            </a:fld>
            <a:endParaRPr lang="en-US">
              <a:solidFill>
                <a:schemeClr val="tx1"/>
              </a:solidFill>
            </a:endParaRPr>
          </a:p>
        </p:txBody>
      </p:sp>
      <p:sp>
        <p:nvSpPr>
          <p:cNvPr id="6" name="Rectangle 5"/>
          <p:cNvSpPr/>
          <p:nvPr/>
        </p:nvSpPr>
        <p:spPr>
          <a:xfrm>
            <a:off x="7239000" y="5461683"/>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1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FRN</a:t>
            </a:r>
          </a:p>
        </p:txBody>
      </p:sp>
      <p:pic>
        <p:nvPicPr>
          <p:cNvPr id="5" name="Content Placeholder 4" descr="Screen Shot 2016-04-08 at 3.47.12 PM.png"/>
          <p:cNvPicPr>
            <a:picLocks noGrp="1" noChangeAspect="1"/>
          </p:cNvPicPr>
          <p:nvPr>
            <p:ph idx="1"/>
          </p:nvPr>
        </p:nvPicPr>
        <p:blipFill>
          <a:blip r:embed="rId2">
            <a:extLst>
              <a:ext uri="{28A0092B-C50C-407E-A947-70E740481C1C}">
                <a14:useLocalDpi xmlns:a14="http://schemas.microsoft.com/office/drawing/2010/main" val="0"/>
              </a:ext>
            </a:extLst>
          </a:blip>
          <a:srcRect t="-14129" b="-14129"/>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8</a:t>
            </a:fld>
            <a:endParaRPr lang="en-US">
              <a:solidFill>
                <a:schemeClr val="tx1"/>
              </a:solidFill>
            </a:endParaRPr>
          </a:p>
        </p:txBody>
      </p:sp>
      <p:sp>
        <p:nvSpPr>
          <p:cNvPr id="6" name="Rectangle 5"/>
          <p:cNvSpPr/>
          <p:nvPr/>
        </p:nvSpPr>
        <p:spPr>
          <a:xfrm>
            <a:off x="5888063" y="4055761"/>
            <a:ext cx="1078735"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89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NCDPI request</a:t>
            </a:r>
            <a:r>
              <a:rPr lang="is-IS" dirty="0"/>
              <a:t>….</a:t>
            </a:r>
            <a:endParaRPr lang="en-US" dirty="0"/>
          </a:p>
        </p:txBody>
      </p:sp>
      <p:pic>
        <p:nvPicPr>
          <p:cNvPr id="5" name="Content Placeholder 4" descr="Screen Shot 2017-04-03 at 10.32.31 AM.png"/>
          <p:cNvPicPr>
            <a:picLocks noGrp="1" noChangeAspect="1"/>
          </p:cNvPicPr>
          <p:nvPr>
            <p:ph idx="1"/>
          </p:nvPr>
        </p:nvPicPr>
        <p:blipFill>
          <a:blip r:embed="rId2">
            <a:extLst>
              <a:ext uri="{28A0092B-C50C-407E-A947-70E740481C1C}">
                <a14:useLocalDpi xmlns:a14="http://schemas.microsoft.com/office/drawing/2010/main" val="0"/>
              </a:ext>
            </a:extLst>
          </a:blip>
          <a:srcRect t="-8868" b="-8868"/>
          <a:stretch>
            <a:fillRect/>
          </a:stretch>
        </p:blipFill>
        <p:spPr>
          <a:xfrm>
            <a:off x="533400" y="16002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9</a:t>
            </a:fld>
            <a:endParaRPr lang="en-US">
              <a:solidFill>
                <a:schemeClr val="tx1"/>
              </a:solidFill>
            </a:endParaRPr>
          </a:p>
        </p:txBody>
      </p:sp>
      <p:sp>
        <p:nvSpPr>
          <p:cNvPr id="6" name="TextBox 5"/>
          <p:cNvSpPr txBox="1"/>
          <p:nvPr/>
        </p:nvSpPr>
        <p:spPr>
          <a:xfrm>
            <a:off x="4114800" y="1295400"/>
            <a:ext cx="4572000" cy="2031325"/>
          </a:xfrm>
          <a:prstGeom prst="rect">
            <a:avLst/>
          </a:prstGeom>
          <a:noFill/>
          <a:ln w="57150" cmpd="sng">
            <a:solidFill>
              <a:srgbClr val="B32A1F"/>
            </a:solidFill>
          </a:ln>
        </p:spPr>
        <p:txBody>
          <a:bodyPr wrap="square" rtlCol="0">
            <a:spAutoFit/>
          </a:bodyPr>
          <a:lstStyle/>
          <a:p>
            <a:r>
              <a:rPr lang="en-US" sz="1800" dirty="0">
                <a:solidFill>
                  <a:srgbClr val="B32A1F"/>
                </a:solidFill>
              </a:rPr>
              <a:t>For switches and Aps, please add the following to your “nickname”:</a:t>
            </a:r>
          </a:p>
          <a:p>
            <a:r>
              <a:rPr lang="en-US" sz="1800" dirty="0">
                <a:solidFill>
                  <a:srgbClr val="B32A1F"/>
                </a:solidFill>
              </a:rPr>
              <a:t>Name of school, quantity of item and #Item.</a:t>
            </a:r>
          </a:p>
          <a:p>
            <a:r>
              <a:rPr lang="en-US" sz="1800" dirty="0">
                <a:solidFill>
                  <a:srgbClr val="B32A1F"/>
                </a:solidFill>
              </a:rPr>
              <a:t>ABC High School, 33 #SWITCHES</a:t>
            </a:r>
          </a:p>
          <a:p>
            <a:r>
              <a:rPr lang="en-US" sz="1800" dirty="0">
                <a:solidFill>
                  <a:srgbClr val="B32A1F"/>
                </a:solidFill>
              </a:rPr>
              <a:t>Or</a:t>
            </a:r>
          </a:p>
          <a:p>
            <a:r>
              <a:rPr lang="en-US" sz="1800" dirty="0">
                <a:solidFill>
                  <a:srgbClr val="B32A1F"/>
                </a:solidFill>
              </a:rPr>
              <a:t>XYZ Elementary School, 133 #APs</a:t>
            </a:r>
          </a:p>
        </p:txBody>
      </p:sp>
      <p:sp>
        <p:nvSpPr>
          <p:cNvPr id="7" name="Rectangle: Rounded Corners 5"/>
          <p:cNvSpPr/>
          <p:nvPr/>
        </p:nvSpPr>
        <p:spPr>
          <a:xfrm>
            <a:off x="609600" y="4419600"/>
            <a:ext cx="4343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5"/>
          <p:cNvSpPr/>
          <p:nvPr/>
        </p:nvSpPr>
        <p:spPr>
          <a:xfrm>
            <a:off x="533400" y="2362200"/>
            <a:ext cx="1447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10"/>
          <p:cNvSpPr/>
          <p:nvPr/>
        </p:nvSpPr>
        <p:spPr>
          <a:xfrm>
            <a:off x="533400" y="3429000"/>
            <a:ext cx="685800" cy="6096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5"/>
          <p:cNvSpPr/>
          <p:nvPr/>
        </p:nvSpPr>
        <p:spPr>
          <a:xfrm>
            <a:off x="1143000" y="2819400"/>
            <a:ext cx="685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5"/>
          <p:cNvSpPr/>
          <p:nvPr/>
        </p:nvSpPr>
        <p:spPr>
          <a:xfrm>
            <a:off x="7924800" y="5410200"/>
            <a:ext cx="914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5181600" y="4648200"/>
            <a:ext cx="12192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096000" y="5638800"/>
            <a:ext cx="1524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156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17339</TotalTime>
  <Words>503</Words>
  <Application>Microsoft Macintosh PowerPoint</Application>
  <PresentationFormat>On-screen Show (4:3)</PresentationFormat>
  <Paragraphs>95</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Creating a 471 for  2019-20  NCDPI WIFI C2 Contracts</vt:lpstr>
      <vt:lpstr>Application Nickname</vt:lpstr>
      <vt:lpstr>Contact info – Save &amp; Continue</vt:lpstr>
      <vt:lpstr>Category of Service</vt:lpstr>
      <vt:lpstr>Save &amp; Continue…</vt:lpstr>
      <vt:lpstr>Save &amp; Continue …</vt:lpstr>
      <vt:lpstr>Save &amp; Continue … </vt:lpstr>
      <vt:lpstr>Add FRN</vt:lpstr>
      <vt:lpstr>NCDPI request….</vt:lpstr>
      <vt:lpstr>Choose Contract</vt:lpstr>
      <vt:lpstr>NCDPI BEN 231411 - search</vt:lpstr>
      <vt:lpstr>Start and Expiration Dates</vt:lpstr>
      <vt:lpstr>Short narrative</vt:lpstr>
      <vt:lpstr>Where is “Bulk Upload?”</vt:lpstr>
      <vt:lpstr>Bulk Upload!</vt:lpstr>
      <vt:lpstr>Select Template File</vt:lpstr>
      <vt:lpstr>Obtaining Bulk Upload Results</vt:lpstr>
      <vt:lpstr>Success?</vt:lpstr>
      <vt:lpstr>Unsuccessful?</vt:lpstr>
      <vt:lpstr>  Be Sure to Review Data</vt:lpstr>
      <vt:lpstr>Tips for Success</vt:lpstr>
      <vt:lpstr>Questions?</vt:lpstr>
    </vt:vector>
  </TitlesOfParts>
  <Company>Shauna Queen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Shauna Queen</dc:creator>
  <cp:lastModifiedBy>Jeannene Hurley</cp:lastModifiedBy>
  <cp:revision>113</cp:revision>
  <dcterms:created xsi:type="dcterms:W3CDTF">2007-08-22T19:30:24Z</dcterms:created>
  <dcterms:modified xsi:type="dcterms:W3CDTF">2019-03-15T14:33:46Z</dcterms:modified>
</cp:coreProperties>
</file>