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6" r:id="rId2"/>
    <p:sldId id="324" r:id="rId3"/>
    <p:sldId id="315" r:id="rId4"/>
    <p:sldId id="316" r:id="rId5"/>
    <p:sldId id="318" r:id="rId6"/>
    <p:sldId id="320" r:id="rId7"/>
    <p:sldId id="321" r:id="rId8"/>
    <p:sldId id="325" r:id="rId9"/>
    <p:sldId id="326" r:id="rId10"/>
    <p:sldId id="327" r:id="rId11"/>
    <p:sldId id="328" r:id="rId12"/>
    <p:sldId id="329" r:id="rId13"/>
    <p:sldId id="30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73" autoAdjust="0"/>
    <p:restoredTop sz="90909" autoAdjust="0"/>
  </p:normalViewPr>
  <p:slideViewPr>
    <p:cSldViewPr>
      <p:cViewPr varScale="1">
        <p:scale>
          <a:sx n="62" d="100"/>
          <a:sy n="62" d="100"/>
        </p:scale>
        <p:origin x="200" y="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8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7F2A-08F0-4366-9A57-0EB3D38B607B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663C-FA98-49DE-9807-8F06265A9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9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C7FBC3-EBD2-4D7D-8710-E91A6644F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6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590-9E98-F64E-83C4-6CD484911781}" type="datetime1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E80-1E8A-6447-9F70-1B4DF32F2367}" type="datetime1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454-3A94-43BC-829F-969C4DBCD63E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428A-9ABC-F242-B75F-9B1B79A778CA}" type="datetime1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0F4C-AA9D-4C3C-8CB0-0F69A7168FE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2EA-545F-8C46-A901-E082722E22D8}" type="datetime1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4DB4-0820-9146-8C8B-A367DFB2535B}" type="datetime1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BCDD-0198-4513-808A-B292E7E9CAB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E87B-8321-174D-9515-C244475FA78A}" type="datetime1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9DE-6173-4429-8113-4364E57E751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931-FA57-284B-B8EE-007166427180}" type="datetime1">
              <a:rPr lang="en-US" smtClean="0"/>
              <a:t>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A59-982B-405B-82B8-68E5FD6E3DBA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ECF6-2C6C-9D41-B52B-4EFC62894678}" type="datetime1">
              <a:rPr lang="en-US" smtClean="0"/>
              <a:t>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C24-CEF0-F747-AF9A-8CDD9EFAF951}" type="datetime1">
              <a:rPr lang="en-US" smtClean="0"/>
              <a:t>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32D-DF73-464B-BF7D-E4AA4D789F4C}" type="datetime1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BCD7-1BC7-4DF8-9760-3C3420146C6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14EF-E480-9F44-AF6E-AAFEB6152875}" type="datetime1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05CC-D61E-4E9F-9790-1980B0C430D4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DF96-CCC9-544C-8D39-BA086426D778}" type="datetime1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50C3-AEE7-4176-96FF-968DCFC74A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og.unc.edu/resources/microsites/local-government-purchasing-and-contract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kes.k12.nc.us/policymanual/6000/6400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Stokes County School Board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NC Department of Public Instruction</a:t>
            </a:r>
          </a:p>
          <a:p>
            <a:r>
              <a:rPr lang="en-US" dirty="0"/>
              <a:t>E-Rate Coordinators </a:t>
            </a:r>
          </a:p>
          <a:p>
            <a:endParaRPr lang="en-US" dirty="0"/>
          </a:p>
          <a:p>
            <a:r>
              <a:rPr lang="en-US" dirty="0" err="1"/>
              <a:t>Jeannene</a:t>
            </a:r>
            <a:r>
              <a:rPr lang="en-US" dirty="0"/>
              <a:t> Hurley 252-624-9878</a:t>
            </a:r>
          </a:p>
          <a:p>
            <a:r>
              <a:rPr lang="en-US" dirty="0"/>
              <a:t>Rebecca Martin 303-304-4261</a:t>
            </a:r>
          </a:p>
          <a:p>
            <a:r>
              <a:rPr lang="en-US" dirty="0"/>
              <a:t>Roxie Miller 980-285-3551</a:t>
            </a:r>
          </a:p>
          <a:p>
            <a:r>
              <a:rPr lang="en-US" dirty="0"/>
              <a:t>Mike Ramsey 828-278-9770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239A-3302-AA48-8275-A7B6BE3A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Defending Your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42F81-7445-1D40-8BF4-583B0A9C5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E-rate Audits</a:t>
            </a:r>
          </a:p>
          <a:p>
            <a:pPr lvl="1"/>
            <a:r>
              <a:rPr lang="en-US" dirty="0"/>
              <a:t>May request meeting notes, bid documents, correspondence, and invoices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F0587-E436-264C-9A4E-94B3F792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53D4B-2916-C143-AD95-4D6129705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359944"/>
            <a:ext cx="48768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E0B2DC-C11E-C247-AD27-8137432FF84E}"/>
              </a:ext>
            </a:extLst>
          </p:cNvPr>
          <p:cNvSpPr txBox="1"/>
          <p:nvPr/>
        </p:nvSpPr>
        <p:spPr>
          <a:xfrm>
            <a:off x="6592458" y="38447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9C093-E21F-6E46-A2C9-A8B14664065D}"/>
              </a:ext>
            </a:extLst>
          </p:cNvPr>
          <p:cNvSpPr txBox="1"/>
          <p:nvPr/>
        </p:nvSpPr>
        <p:spPr>
          <a:xfrm>
            <a:off x="5715000" y="8520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6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EC93-7608-C44D-82BB-DB9B297E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Defending Your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81FC-742F-B040-BD75-A17011DF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24012"/>
            <a:ext cx="8229600" cy="4525963"/>
          </a:xfrm>
        </p:spPr>
        <p:txBody>
          <a:bodyPr/>
          <a:lstStyle/>
          <a:p>
            <a:r>
              <a:rPr lang="en-US" sz="3600" b="1" dirty="0"/>
              <a:t>Losing Vendors</a:t>
            </a:r>
          </a:p>
          <a:p>
            <a:pPr lvl="1"/>
            <a:r>
              <a:rPr lang="en-US" dirty="0"/>
              <a:t>May file “whistleblower” with E-rate</a:t>
            </a:r>
          </a:p>
          <a:p>
            <a:pPr lvl="1"/>
            <a:r>
              <a:rPr lang="en-US" dirty="0"/>
              <a:t>May file FOIA requests for all the bid documents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9CA0F-E27D-BC4A-814B-D57936D7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C0C2E-CA00-6A43-BC8A-83B5B5178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9000"/>
            <a:ext cx="3581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1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FC71-6233-8F44-B9B4-9115D8B0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Contract / Board Vote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534FA1-0614-B142-87B9-0C36880A1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543800" cy="44497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F306C-3683-1E46-B4A1-FFC2CEFB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1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  <a:p>
            <a:pPr lvl="1"/>
            <a:r>
              <a:rPr lang="en-US" dirty="0"/>
              <a:t>Northeast Region, North Central,	</a:t>
            </a:r>
          </a:p>
          <a:p>
            <a:pPr lvl="2"/>
            <a:r>
              <a:rPr lang="en-US" dirty="0" err="1"/>
              <a:t>Jeannene</a:t>
            </a:r>
            <a:r>
              <a:rPr lang="en-US" dirty="0"/>
              <a:t> Hurley, </a:t>
            </a:r>
            <a:r>
              <a:rPr lang="en-US" dirty="0" err="1"/>
              <a:t>jeannene.hurley@dpi.nc.gov</a:t>
            </a:r>
            <a:endParaRPr lang="en-US" dirty="0"/>
          </a:p>
          <a:p>
            <a:pPr lvl="1"/>
            <a:r>
              <a:rPr lang="en-US" dirty="0"/>
              <a:t>Southeast, </a:t>
            </a:r>
            <a:r>
              <a:rPr lang="en-US" dirty="0" err="1"/>
              <a:t>Sandhills</a:t>
            </a:r>
            <a:r>
              <a:rPr lang="en-US" dirty="0"/>
              <a:t>, Piedmont Triad</a:t>
            </a:r>
          </a:p>
          <a:p>
            <a:pPr lvl="2"/>
            <a:r>
              <a:rPr lang="en-US" dirty="0"/>
              <a:t>Rebecca Martin, </a:t>
            </a:r>
            <a:r>
              <a:rPr lang="en-US" dirty="0" err="1"/>
              <a:t>rebecca.martin@dpi.nc.gov</a:t>
            </a:r>
            <a:endParaRPr lang="en-US" dirty="0"/>
          </a:p>
          <a:p>
            <a:pPr lvl="1"/>
            <a:r>
              <a:rPr lang="en-US" dirty="0"/>
              <a:t>Southwest, Northwest, Western</a:t>
            </a:r>
          </a:p>
          <a:p>
            <a:pPr lvl="2"/>
            <a:r>
              <a:rPr lang="en-US" dirty="0"/>
              <a:t>Roxie Miller, </a:t>
            </a:r>
            <a:r>
              <a:rPr lang="en-US" dirty="0" err="1"/>
              <a:t>roxie.miller@dpi.nc.gov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8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5300-CF8A-3743-BF29-22850CDF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Bidding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1C55-4116-7B4F-A416-7CDEFB0E9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080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IS COMPETITIVE BIDDING?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5AED9-5D59-A448-8F40-045275FD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2E95E-9B48-474A-944C-9ACC0A5BC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4" y="2286000"/>
            <a:ext cx="3852636" cy="2559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06F9D-AE04-9C47-8CFF-9543CC8B5548}"/>
              </a:ext>
            </a:extLst>
          </p:cNvPr>
          <p:cNvSpPr txBox="1"/>
          <p:nvPr/>
        </p:nvSpPr>
        <p:spPr>
          <a:xfrm>
            <a:off x="5410200" y="2362200"/>
            <a:ext cx="34778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 Open and Fair</a:t>
            </a:r>
          </a:p>
          <a:p>
            <a:endParaRPr lang="en-US" dirty="0"/>
          </a:p>
          <a:p>
            <a:r>
              <a:rPr lang="en-US" dirty="0"/>
              <a:t>✅ NO GIFTS!</a:t>
            </a:r>
          </a:p>
          <a:p>
            <a:r>
              <a:rPr lang="en-US" dirty="0"/>
              <a:t>          </a:t>
            </a:r>
          </a:p>
          <a:p>
            <a:r>
              <a:rPr lang="en-US" dirty="0"/>
              <a:t>✅ Comply with State</a:t>
            </a:r>
          </a:p>
          <a:p>
            <a:r>
              <a:rPr lang="en-US" dirty="0"/>
              <a:t>     Law and Local Policy</a:t>
            </a:r>
          </a:p>
          <a:p>
            <a:endParaRPr lang="en-US" dirty="0"/>
          </a:p>
          <a:p>
            <a:r>
              <a:rPr lang="en-US" dirty="0"/>
              <a:t>✅ Perform</a:t>
            </a:r>
          </a:p>
          <a:p>
            <a:r>
              <a:rPr lang="en-US" dirty="0"/>
              <a:t>           Scored/Weighted</a:t>
            </a:r>
          </a:p>
          <a:p>
            <a:r>
              <a:rPr lang="en-US" dirty="0"/>
              <a:t>          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1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/>
              <a:t>OPEN AND FAIR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4EFEA-957E-A640-B95D-3A5EEFD5668E}"/>
              </a:ext>
            </a:extLst>
          </p:cNvPr>
          <p:cNvSpPr txBox="1"/>
          <p:nvPr/>
        </p:nvSpPr>
        <p:spPr>
          <a:xfrm>
            <a:off x="4551218" y="1324857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All bidders must be treated the same</a:t>
            </a:r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No bidder can have advance knowledge of the project information</a:t>
            </a:r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There are no secrets in the process – such as information shared with one bidder but not with others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6FBE9-CE6A-3545-99B2-284E07223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5026"/>
            <a:ext cx="3810000" cy="23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GIFTS!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limited exceptions, service providers and potential service providers cannot give gifts to applicants –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C4F1DC-7003-9E4F-ADA3-15A0573BF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2968487"/>
            <a:ext cx="3214688" cy="25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7F2BB3-16B7-6B45-B0F1-D94CD6EAF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4114800" cy="2590800"/>
          </a:xfrm>
          <a:prstGeom prst="rect">
            <a:avLst/>
          </a:prstGeom>
        </p:spPr>
      </p:pic>
      <p:pic>
        <p:nvPicPr>
          <p:cNvPr id="12" name="Graphic 11" descr="Arrow: Straight">
            <a:extLst>
              <a:ext uri="{FF2B5EF4-FFF2-40B4-BE49-F238E27FC236}">
                <a16:creationId xmlns:a16="http://schemas.microsoft.com/office/drawing/2014/main" id="{774253DD-7D19-B249-BDEE-9805DE4B1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36806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Purchasing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An overview of Contract Bidding Requirements for North Carolina Local Governments was published September 2007 by the UNC School of Government: 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u="sng" dirty="0">
                <a:hlinkClick r:id="rId2"/>
              </a:rPr>
              <a:t>https://www.sog.unc.edu/resources/microsites/local-government-purchasing-and-contracting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E6EC9-70F5-0E48-B547-4BA5B247C2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43175"/>
            <a:ext cx="39624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1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Purchasing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http://www.stokes.k12.nc.us/policymanual/6000/6400.pdf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AutoNum type="arabicPeriod"/>
            </a:pPr>
            <a:r>
              <a:rPr lang="en-US" sz="1800" b="1" dirty="0"/>
              <a:t>obtaining the maximum benefits from all school system monies and furthering the educational goals of the board;  </a:t>
            </a:r>
          </a:p>
          <a:p>
            <a:pPr>
              <a:buAutoNum type="arabicPeriod"/>
            </a:pPr>
            <a:r>
              <a:rPr lang="en-US" sz="1800" dirty="0"/>
              <a:t>conducting all purchasing activities according to applicable laws, rules and regulations, good purchasing practices and ethical principles; </a:t>
            </a:r>
          </a:p>
          <a:p>
            <a:pPr>
              <a:buAutoNum type="arabicPeriod"/>
            </a:pPr>
            <a:r>
              <a:rPr lang="en-US" sz="1800" dirty="0"/>
              <a:t>providing a climate of fair and open competition for all qualified vendors; </a:t>
            </a:r>
          </a:p>
          <a:p>
            <a:pPr>
              <a:buAutoNum type="arabicPeriod"/>
            </a:pPr>
            <a:r>
              <a:rPr lang="en-US" sz="1800" dirty="0"/>
              <a:t>requiring satisfactory and proper performance of all contractual obligations of vendors; and </a:t>
            </a:r>
          </a:p>
          <a:p>
            <a:pPr>
              <a:buAutoNum type="arabicPeriod"/>
            </a:pPr>
            <a:r>
              <a:rPr lang="en-US" sz="1800" dirty="0"/>
              <a:t>providing prompt and courteous service to other school system personnel, other governmental entities and vendors. </a:t>
            </a:r>
          </a:p>
          <a:p>
            <a:pPr marL="0" indent="0">
              <a:buNone/>
            </a:pPr>
            <a:r>
              <a:rPr lang="en-US" sz="1800" dirty="0"/>
              <a:t>	Legal References: G.S. 14-234, -234.1; 115C-36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1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Bid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Select the most “cost effective” bid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D57642-A367-B341-A118-EF6EC0634E7E}"/>
              </a:ext>
            </a:extLst>
          </p:cNvPr>
          <p:cNvSpPr txBox="1"/>
          <p:nvPr/>
        </p:nvSpPr>
        <p:spPr>
          <a:xfrm>
            <a:off x="4953000" y="1600200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relevant evaluation factors may include: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 experience including past performance;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personnel qualifications including technical excellence;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management capability including schedule compliance;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80B817-A578-A14F-844C-BA117CF32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71800"/>
            <a:ext cx="28575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7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CEE4-29B1-E242-853A-0A52F044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Sample Bid Evaluation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1C33D-1FF4-0B41-BC0B-D4709643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F04A0B1-55E0-DA4D-AC37-DBBF0C87D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r="10123"/>
          <a:stretch/>
        </p:blipFill>
        <p:spPr>
          <a:xfrm rot="5400000">
            <a:off x="2080415" y="-205582"/>
            <a:ext cx="4678362" cy="7924801"/>
          </a:xfrm>
        </p:spPr>
      </p:pic>
    </p:spTree>
    <p:extLst>
      <p:ext uri="{BB962C8B-B14F-4D97-AF65-F5344CB8AC3E}">
        <p14:creationId xmlns:p14="http://schemas.microsoft.com/office/powerpoint/2010/main" val="115168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4AAD-030D-6A41-B96B-ABE6B5E8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E-rate Central Evaluation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692DF4-C8AC-E24D-93BE-1C7AD8F66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4715" y="-319881"/>
            <a:ext cx="4754562" cy="82295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6390D-937C-3C4C-8A75-864F510D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31543</TotalTime>
  <Words>343</Words>
  <Application>Microsoft Macintosh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 Stokes County School Board</vt:lpstr>
      <vt:lpstr>Competitive Bidding</vt:lpstr>
      <vt:lpstr>OPEN AND FAIR</vt:lpstr>
      <vt:lpstr>NO GIFTS!</vt:lpstr>
      <vt:lpstr>State Purchasing Laws</vt:lpstr>
      <vt:lpstr>Local Purchasing Policies</vt:lpstr>
      <vt:lpstr>Constructing a Bid Evaluation</vt:lpstr>
      <vt:lpstr>Sample Bid Evaluation Matrix</vt:lpstr>
      <vt:lpstr>E-rate Central Evaluation</vt:lpstr>
      <vt:lpstr>Defending Your Choice</vt:lpstr>
      <vt:lpstr>Defending Your Choice</vt:lpstr>
      <vt:lpstr>Sign Contract / Board Vote</vt:lpstr>
      <vt:lpstr>Questions?</vt:lpstr>
    </vt:vector>
  </TitlesOfParts>
  <Company>Shauna Queen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Queen</dc:creator>
  <cp:lastModifiedBy>Rebecca Martin</cp:lastModifiedBy>
  <cp:revision>216</cp:revision>
  <cp:lastPrinted>2018-09-24T13:16:30Z</cp:lastPrinted>
  <dcterms:created xsi:type="dcterms:W3CDTF">2007-08-22T19:30:24Z</dcterms:created>
  <dcterms:modified xsi:type="dcterms:W3CDTF">2019-01-18T15:36:13Z</dcterms:modified>
</cp:coreProperties>
</file>