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7" r:id="rId2"/>
    <p:sldId id="395" r:id="rId3"/>
    <p:sldId id="420" r:id="rId4"/>
    <p:sldId id="396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436" r:id="rId18"/>
    <p:sldId id="414" r:id="rId19"/>
    <p:sldId id="415" r:id="rId20"/>
    <p:sldId id="419" r:id="rId21"/>
    <p:sldId id="330" r:id="rId22"/>
    <p:sldId id="437" r:id="rId23"/>
    <p:sldId id="393" r:id="rId24"/>
    <p:sldId id="378" r:id="rId25"/>
    <p:sldId id="379" r:id="rId26"/>
    <p:sldId id="380" r:id="rId27"/>
    <p:sldId id="381" r:id="rId28"/>
    <p:sldId id="382" r:id="rId29"/>
    <p:sldId id="383" r:id="rId30"/>
    <p:sldId id="384" r:id="rId31"/>
    <p:sldId id="385" r:id="rId32"/>
    <p:sldId id="386" r:id="rId33"/>
    <p:sldId id="397" r:id="rId34"/>
    <p:sldId id="398" r:id="rId35"/>
    <p:sldId id="399" r:id="rId36"/>
    <p:sldId id="422" r:id="rId37"/>
    <p:sldId id="423" r:id="rId38"/>
    <p:sldId id="401" r:id="rId39"/>
    <p:sldId id="402" r:id="rId40"/>
    <p:sldId id="403" r:id="rId41"/>
    <p:sldId id="40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84" autoAdjust="0"/>
    <p:restoredTop sz="90929"/>
  </p:normalViewPr>
  <p:slideViewPr>
    <p:cSldViewPr>
      <p:cViewPr varScale="1">
        <p:scale>
          <a:sx n="83" d="100"/>
          <a:sy n="83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27F2A-08F0-4366-9A57-0EB3D38B607B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0663C-FA98-49DE-9807-8F06265A91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29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C7FBC3-EBD2-4D7D-8710-E91A6644F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16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D916A-FFC1-4AD1-82CE-EB8A363DDA5B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3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81E47-B109-446C-9E0B-79AA348617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6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C4978-EBC1-C24C-BAF0-0F892889F649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2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CC269-4CD3-D648-BA8F-A601865385FE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DA454-3A94-43BC-829F-969C4DBCD63E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5E26F-BBE8-BC48-B55C-6115862A1782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00F4C-AA9D-4C3C-8CB0-0F69A7168FE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52A9-CAB8-BA45-9BEF-6A3819B7E90B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328E1-6CEC-2E4A-9E02-E5D2CFE1E893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0BCDD-0198-4513-808A-B292E7E9CAB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4F4F5-0565-2D40-811E-92FBAD2DC705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7D9DE-6173-4429-8113-4364E57E751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4D72-5937-6D48-9C44-361A21ED6A2B}" type="datetime1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7A59-982B-405B-82B8-68E5FD6E3DBA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3993D-4C0B-F543-8796-842604875F37}" type="datetime1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178D-2914-AA42-94C4-611B90FD3565}" type="datetime1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9FA2-5AF8-4A4C-903E-B7C49A98728B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BCD7-1BC7-4DF8-9760-3C3420146C69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06F32-5AA8-0A41-A975-1296FE900FCA}" type="datetime1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05CC-D61E-4E9F-9790-1980B0C430D4}" type="slidenum">
              <a:rPr lang="en-US" smtClean="0"/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2D5B1-A396-B147-95C8-B1DD7617F789}" type="datetime1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50C3-AEE7-4176-96FF-968DCFC74AC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WhitebackPPTCover4_3"/>
          <p:cNvPicPr>
            <a:picLocks noChangeAspect="1" noChangeArrowheads="1"/>
          </p:cNvPicPr>
          <p:nvPr userDrawn="1"/>
        </p:nvPicPr>
        <p:blipFill>
          <a:blip r:embed="rId13" cstate="print"/>
          <a:srcRect t="91228"/>
          <a:stretch>
            <a:fillRect/>
          </a:stretch>
        </p:blipFill>
        <p:spPr bwMode="auto">
          <a:xfrm>
            <a:off x="3175" y="6248400"/>
            <a:ext cx="9137650" cy="600075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 bwMode="auto">
          <a:xfrm>
            <a:off x="0" y="6172200"/>
            <a:ext cx="9144000" cy="45720"/>
          </a:xfrm>
          <a:prstGeom prst="rect">
            <a:avLst/>
          </a:prstGeom>
          <a:solidFill>
            <a:srgbClr val="B32A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 smtClean="0"/>
              <a:t>2018 Form 471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Step-by-Step for Filing the Form 471 Using ITS as the Billed Entity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Century Link and Frontier Local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ACE9CD3-9684-4546-81CB-25BE1BCD8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1636682"/>
            <a:ext cx="8367713" cy="392591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267200" y="2514601"/>
            <a:ext cx="4724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Upload your “Memo to File” document.</a:t>
            </a:r>
          </a:p>
          <a:p>
            <a:pPr>
              <a:spcBef>
                <a:spcPct val="50000"/>
              </a:spcBef>
            </a:pPr>
            <a:r>
              <a:rPr lang="en-US" altLang="en-US" sz="1600" dirty="0" smtClean="0">
                <a:solidFill>
                  <a:srgbClr val="FF0000"/>
                </a:solidFill>
              </a:rPr>
              <a:t>Be </a:t>
            </a:r>
            <a:r>
              <a:rPr lang="en-US" altLang="en-US" sz="1600" dirty="0">
                <a:solidFill>
                  <a:srgbClr val="FF0000"/>
                </a:solidFill>
              </a:rPr>
              <a:t>sure to add a </a:t>
            </a:r>
            <a:r>
              <a:rPr lang="en-US" altLang="en-US" sz="1600" dirty="0" smtClean="0">
                <a:solidFill>
                  <a:srgbClr val="FF0000"/>
                </a:solidFill>
              </a:rPr>
              <a:t>description:  This is the Memorialization Document to use the NCDIT SMC for Voice Services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638800" y="3581400"/>
            <a:ext cx="769143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791200" y="5540514"/>
            <a:ext cx="3352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       Click on the “Save &amp; Continue” button to proceed </a:t>
            </a: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>
            <a:off x="5164784" y="5287238"/>
            <a:ext cx="2133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5181600"/>
            <a:ext cx="1371600" cy="3810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CB36DE0-110D-46D9-9F4C-A4AEEC209222}"/>
              </a:ext>
            </a:extLst>
          </p:cNvPr>
          <p:cNvSpPr/>
          <p:nvPr/>
        </p:nvSpPr>
        <p:spPr>
          <a:xfrm>
            <a:off x="381000" y="3733800"/>
            <a:ext cx="1676400" cy="762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48200" y="4191000"/>
            <a:ext cx="32766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>
            <a:off x="2362200" y="2819400"/>
            <a:ext cx="19812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3968" y="152400"/>
            <a:ext cx="519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Upload </a:t>
            </a:r>
            <a:r>
              <a:rPr lang="en-US" altLang="en-US" dirty="0" smtClean="0">
                <a:solidFill>
                  <a:schemeClr val="bg1"/>
                </a:solidFill>
              </a:rPr>
              <a:t>Memo to File as Contract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22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BF72BEB-FBDE-403D-ACD3-EE2F4530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22" y="1828799"/>
            <a:ext cx="8835410" cy="3670661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810787" y="3506236"/>
            <a:ext cx="34586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rgbClr val="FF0000"/>
                </a:solidFill>
              </a:rPr>
              <a:t>Yes to </a:t>
            </a:r>
            <a:r>
              <a:rPr lang="en-US" altLang="en-US" sz="1800" dirty="0">
                <a:solidFill>
                  <a:srgbClr val="FF0000"/>
                </a:solidFill>
              </a:rPr>
              <a:t>both </a:t>
            </a:r>
            <a:r>
              <a:rPr lang="mr-IN" altLang="en-US" sz="1800" dirty="0" smtClean="0">
                <a:solidFill>
                  <a:srgbClr val="FF0000"/>
                </a:solidFill>
              </a:rPr>
              <a:t>–</a:t>
            </a:r>
            <a:r>
              <a:rPr lang="en-US" altLang="en-US" sz="1800" dirty="0" smtClean="0">
                <a:solidFill>
                  <a:srgbClr val="FF0000"/>
                </a:solidFill>
              </a:rPr>
              <a:t> these are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contrats</a:t>
            </a:r>
            <a:r>
              <a:rPr lang="en-US" altLang="en-US" sz="1800" dirty="0" smtClean="0">
                <a:solidFill>
                  <a:srgbClr val="FF0000"/>
                </a:solidFill>
              </a:rPr>
              <a:t> that NC </a:t>
            </a:r>
            <a:r>
              <a:rPr lang="en-US" altLang="en-US" sz="1800" dirty="0" err="1" smtClean="0">
                <a:solidFill>
                  <a:srgbClr val="FF0000"/>
                </a:solidFill>
              </a:rPr>
              <a:t>Deptartment</a:t>
            </a:r>
            <a:r>
              <a:rPr lang="en-US" altLang="en-US" sz="1800" dirty="0" smtClean="0">
                <a:solidFill>
                  <a:srgbClr val="FF0000"/>
                </a:solidFill>
              </a:rPr>
              <a:t> of Information Technology has negotiated.</a:t>
            </a:r>
            <a:endParaRPr lang="en-US" altLang="en-US" sz="1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FF0000"/>
                </a:solidFill>
              </a:rPr>
              <a:t>Click SAVE &amp; CONTINUE</a:t>
            </a:r>
          </a:p>
          <a:p>
            <a:pPr>
              <a:spcBef>
                <a:spcPct val="50000"/>
              </a:spcBef>
            </a:pPr>
            <a:endParaRPr lang="en-US" altLang="en-US" sz="18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222" y="3682662"/>
            <a:ext cx="480578" cy="432138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489" y="4334850"/>
            <a:ext cx="461311" cy="541949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00" y="4993552"/>
            <a:ext cx="1392057" cy="505907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3810000"/>
            <a:ext cx="4572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4495800"/>
            <a:ext cx="5334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SMC Questions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369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3AB4A2F-D5D0-4826-89BE-5AEE11940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8" y="1219997"/>
            <a:ext cx="9048750" cy="3886200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181722" y="2332573"/>
            <a:ext cx="499561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FF0000"/>
                </a:solidFill>
              </a:rPr>
              <a:t>Yes to </a:t>
            </a:r>
            <a:r>
              <a:rPr lang="en-US" altLang="en-US" sz="2000" dirty="0">
                <a:solidFill>
                  <a:srgbClr val="FF0000"/>
                </a:solidFill>
              </a:rPr>
              <a:t>both of </a:t>
            </a:r>
            <a:r>
              <a:rPr lang="mr-IN" altLang="en-US" sz="2000" dirty="0" smtClean="0">
                <a:solidFill>
                  <a:srgbClr val="FF0000"/>
                </a:solidFill>
              </a:rPr>
              <a:t>–</a:t>
            </a:r>
            <a:r>
              <a:rPr lang="en-US" altLang="en-US" sz="2000" dirty="0" smtClean="0">
                <a:solidFill>
                  <a:srgbClr val="FF0000"/>
                </a:solidFill>
              </a:rPr>
              <a:t> again, you are using the pricing that DIT has negotiated on behalf of all NC entities.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Save and continue.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25" y="4038600"/>
            <a:ext cx="485775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276600"/>
            <a:ext cx="533400" cy="4572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043860" y="4702972"/>
            <a:ext cx="1009650" cy="403225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533400" y="4114800"/>
            <a:ext cx="3048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3429000"/>
            <a:ext cx="533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FFFF"/>
                </a:solidFill>
              </a:rPr>
              <a:t>Piggy back questions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8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8384B7A-D2D1-40DB-9920-1C5542EB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35905"/>
            <a:ext cx="8991600" cy="42005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2875" y="2133600"/>
            <a:ext cx="990600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9537" y="2816224"/>
            <a:ext cx="990600" cy="381000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8674" y="1764504"/>
            <a:ext cx="1724025" cy="750095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9536" y="3802062"/>
            <a:ext cx="2024063" cy="1150938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496300" y="4724400"/>
            <a:ext cx="647700" cy="381000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691A665-A6F1-4F93-8708-BCA589462B51}"/>
              </a:ext>
            </a:extLst>
          </p:cNvPr>
          <p:cNvSpPr txBox="1"/>
          <p:nvPr/>
        </p:nvSpPr>
        <p:spPr>
          <a:xfrm>
            <a:off x="1752600" y="4016465"/>
            <a:ext cx="1828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Find your 470#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0E64B0-44B4-4F23-83B0-D023567764F6}"/>
              </a:ext>
            </a:extLst>
          </p:cNvPr>
          <p:cNvSpPr txBox="1"/>
          <p:nvPr/>
        </p:nvSpPr>
        <p:spPr>
          <a:xfrm>
            <a:off x="4953000" y="2613848"/>
            <a:ext cx="2886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FF0000"/>
                  </a:solidFill>
                </a:ln>
              </a:rPr>
              <a:t>Enter the # bids received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="" xmlns:a16="http://schemas.microsoft.com/office/drawing/2014/main" id="{9A69F87B-6E58-4388-8CA6-FB75F13AA6E0}"/>
              </a:ext>
            </a:extLst>
          </p:cNvPr>
          <p:cNvCxnSpPr>
            <a:cxnSpLocks/>
          </p:cNvCxnSpPr>
          <p:nvPr/>
        </p:nvCxnSpPr>
        <p:spPr>
          <a:xfrm rot="16200000" flipV="1">
            <a:off x="4501550" y="2813652"/>
            <a:ext cx="750503" cy="15239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459F18FC-C005-4E07-BD88-BFC3200ACDF8}"/>
              </a:ext>
            </a:extLst>
          </p:cNvPr>
          <p:cNvCxnSpPr/>
          <p:nvPr/>
        </p:nvCxnSpPr>
        <p:spPr>
          <a:xfrm>
            <a:off x="4953000" y="495300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2400" y="228600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Establishing 470 and Bids Received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7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F8DFA3E3-95C1-48BC-8905-0C3BBD7C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3E4854-93D4-4542-8E92-31DFF09A0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34726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7F0D7DD-EE60-4AB5-B213-24487228FE29}"/>
              </a:ext>
            </a:extLst>
          </p:cNvPr>
          <p:cNvSpPr/>
          <p:nvPr/>
        </p:nvSpPr>
        <p:spPr>
          <a:xfrm>
            <a:off x="152400" y="3657600"/>
            <a:ext cx="11430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47F210-C4A4-427C-9CAD-C81B52C06327}"/>
              </a:ext>
            </a:extLst>
          </p:cNvPr>
          <p:cNvSpPr txBox="1"/>
          <p:nvPr/>
        </p:nvSpPr>
        <p:spPr>
          <a:xfrm>
            <a:off x="228600" y="4844244"/>
            <a:ext cx="3200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Check the correct 470, Save &amp; Continue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3265E2D-8E9C-408E-84C7-1CC34DF67571}"/>
              </a:ext>
            </a:extLst>
          </p:cNvPr>
          <p:cNvCxnSpPr/>
          <p:nvPr/>
        </p:nvCxnSpPr>
        <p:spPr>
          <a:xfrm flipH="1" flipV="1">
            <a:off x="1066800" y="4038600"/>
            <a:ext cx="762000" cy="805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8C84150-1C57-4479-8FD8-A47E10C7240A}"/>
              </a:ext>
            </a:extLst>
          </p:cNvPr>
          <p:cNvSpPr/>
          <p:nvPr/>
        </p:nvSpPr>
        <p:spPr>
          <a:xfrm>
            <a:off x="8001000" y="4343400"/>
            <a:ext cx="990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51B915C-A03C-4280-AB11-3917B1FACBA0}"/>
              </a:ext>
            </a:extLst>
          </p:cNvPr>
          <p:cNvCxnSpPr>
            <a:cxnSpLocks/>
          </p:cNvCxnSpPr>
          <p:nvPr/>
        </p:nvCxnSpPr>
        <p:spPr>
          <a:xfrm>
            <a:off x="3124200" y="4572000"/>
            <a:ext cx="4038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52400" y="15240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Search out your  470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48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Account Number &amp; SP search</a:t>
            </a:r>
            <a:endParaRPr lang="en-US" sz="4000" dirty="0"/>
          </a:p>
        </p:txBody>
      </p:sp>
      <p:pic>
        <p:nvPicPr>
          <p:cNvPr id="5" name="Content Placeholder 4" descr="Screen Shot 2016-04-20 at 10.17.3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29" b="-782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120650"/>
            <a:ext cx="4191000" cy="338554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B32A1F"/>
                </a:solidFill>
              </a:rPr>
              <a:t>Usually, Acct # is your main phone number</a:t>
            </a:r>
            <a:endParaRPr lang="en-US" sz="16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52578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0" y="41910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4667071"/>
            <a:ext cx="3962400" cy="1200329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Search for the Century Link SPIN which is 143001484.  </a:t>
            </a:r>
          </a:p>
          <a:p>
            <a:r>
              <a:rPr lang="en-US" sz="1800" dirty="0" smtClean="0">
                <a:solidFill>
                  <a:srgbClr val="B32A1F"/>
                </a:solidFill>
              </a:rPr>
              <a:t>Or, search for the Frontier SPIN which is 143004771</a:t>
            </a:r>
            <a:endParaRPr lang="en-US" sz="1800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99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Date Info</a:t>
            </a:r>
            <a:endParaRPr lang="en-US" dirty="0"/>
          </a:p>
        </p:txBody>
      </p:sp>
      <p:pic>
        <p:nvPicPr>
          <p:cNvPr id="5" name="Content Placeholder 4" descr="Screen Shot 2016-04-20 at 10.17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17" b="-2911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3914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Remember, this is the date of your Memo to File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657600"/>
            <a:ext cx="914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6482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36576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59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Extensions?</a:t>
            </a:r>
            <a:endParaRPr lang="en-US" dirty="0"/>
          </a:p>
        </p:txBody>
      </p:sp>
      <p:pic>
        <p:nvPicPr>
          <p:cNvPr id="5" name="Content Placeholder 4" descr="Screen Shot 2016-04-20 at 10.19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144" b="-39144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8862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572000"/>
            <a:ext cx="1066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3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Confidentiality</a:t>
            </a:r>
            <a:endParaRPr lang="en-US" dirty="0"/>
          </a:p>
        </p:txBody>
      </p:sp>
      <p:pic>
        <p:nvPicPr>
          <p:cNvPr id="5" name="Content Placeholder 4" descr="Screen Shot 2016-04-20 at 10.20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861" b="-3386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10000"/>
            <a:ext cx="7620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67600" y="45720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4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fields are correct, choose Complete</a:t>
            </a:r>
          </a:p>
          <a:p>
            <a:pPr lvl="1"/>
            <a:r>
              <a:rPr lang="en-US" b="1" dirty="0" smtClean="0">
                <a:solidFill>
                  <a:srgbClr val="B32A1F"/>
                </a:solidFill>
              </a:rPr>
              <a:t>Remember:  You cannot edit or delete any contracts once you click Complete</a:t>
            </a:r>
            <a:endParaRPr lang="en-US" b="1" dirty="0">
              <a:solidFill>
                <a:srgbClr val="B32A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1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Form 470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1759803"/>
            <a:ext cx="7772400" cy="304698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B32A1F"/>
                </a:solidFill>
              </a:rPr>
              <a:t>Remember, you must file your own 470 for local, long distance, or cellular service. After 28 days, evaluate any bids, and if the ITS is the most cost effective, type your </a:t>
            </a:r>
            <a:r>
              <a:rPr lang="en-US" sz="3200" b="1" dirty="0" smtClean="0">
                <a:solidFill>
                  <a:srgbClr val="FF0000"/>
                </a:solidFill>
              </a:rPr>
              <a:t>Memo to File</a:t>
            </a:r>
            <a:r>
              <a:rPr lang="en-US" sz="3200" dirty="0" smtClean="0">
                <a:solidFill>
                  <a:srgbClr val="B32A1F"/>
                </a:solidFill>
              </a:rPr>
              <a:t>, memorializing your choice.</a:t>
            </a:r>
            <a:endParaRPr lang="en-US" sz="3200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2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out of your portal…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log in to the DIT portal w your new DIT credentials.</a:t>
            </a:r>
          </a:p>
          <a:p>
            <a:r>
              <a:rPr lang="en-US" dirty="0" smtClean="0">
                <a:solidFill>
                  <a:srgbClr val="3366FF"/>
                </a:solidFill>
              </a:rPr>
              <a:t>Remember:  You are now in the State of North Carolina Department of Information Technology portal</a:t>
            </a:r>
          </a:p>
          <a:p>
            <a:pPr lvl="1"/>
            <a:r>
              <a:rPr lang="en-US" dirty="0" smtClean="0"/>
              <a:t>You will have Full Rights to the 471 only</a:t>
            </a:r>
          </a:p>
          <a:p>
            <a:pPr lvl="1"/>
            <a:r>
              <a:rPr lang="en-US" b="1" dirty="0" smtClean="0">
                <a:solidFill>
                  <a:srgbClr val="B32A1F"/>
                </a:solidFill>
              </a:rPr>
              <a:t>DO NOT CLICK SAVE &amp; SHARE!</a:t>
            </a:r>
            <a:endParaRPr lang="en-US" b="1" dirty="0">
              <a:solidFill>
                <a:srgbClr val="B32A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20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26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portal.usac.org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 in with your DIT credentials</a:t>
            </a:r>
          </a:p>
          <a:p>
            <a:pPr lvl="1"/>
            <a:r>
              <a:rPr lang="en-US" dirty="0" smtClean="0"/>
              <a:t>Remember, you will need an entirely new set of login credentials as you are now entering the DIT portal, not your 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0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DIT Landing Page</a:t>
            </a:r>
            <a:endParaRPr lang="en-US" dirty="0"/>
          </a:p>
        </p:txBody>
      </p:sp>
      <p:pic>
        <p:nvPicPr>
          <p:cNvPr id="5" name="Content Placeholder 4" descr="Screen Shot 2016-04-18 at 9.55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628" b="-3362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10000"/>
            <a:ext cx="3810000" cy="22860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077200" cy="830997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Please remember, you are now in the North Carolina Department of Information Technology portal!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971800"/>
            <a:ext cx="2209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8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already created the application and the AT&amp;T Long Distance FRN</a:t>
            </a:r>
          </a:p>
          <a:p>
            <a:pPr lvl="1"/>
            <a:r>
              <a:rPr lang="en-US" dirty="0" smtClean="0"/>
              <a:t>Now you may simply add the next FRN for local</a:t>
            </a:r>
          </a:p>
          <a:p>
            <a:r>
              <a:rPr lang="en-US" dirty="0" smtClean="0"/>
              <a:t>Log out of your own portal and log in to the DIT portal</a:t>
            </a:r>
          </a:p>
          <a:p>
            <a:r>
              <a:rPr lang="en-US" dirty="0" smtClean="0"/>
              <a:t>You should see your draft application in the Task section</a:t>
            </a:r>
          </a:p>
          <a:p>
            <a:pPr lvl="1"/>
            <a:r>
              <a:rPr lang="en-US" dirty="0" smtClean="0"/>
              <a:t>Click on the application to open and continue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FRN to your 471!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7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FRN</a:t>
            </a:r>
            <a:endParaRPr lang="en-US" dirty="0"/>
          </a:p>
        </p:txBody>
      </p:sp>
      <p:pic>
        <p:nvPicPr>
          <p:cNvPr id="5" name="Content Placeholder 4" descr="Screen Shot 2016-04-20 at 10.32.4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32" b="-11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41148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1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Key Info for Local</a:t>
            </a:r>
            <a:endParaRPr lang="en-US" dirty="0"/>
          </a:p>
        </p:txBody>
      </p:sp>
      <p:pic>
        <p:nvPicPr>
          <p:cNvPr id="5" name="Content Placeholder 4" descr="Screen Shot 2016-04-20 at 10.33.1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97" r="-1409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2133600"/>
            <a:ext cx="25146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1200" y="28956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4724400"/>
            <a:ext cx="3581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34200" y="5867400"/>
            <a:ext cx="8382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67000" y="3733800"/>
            <a:ext cx="5638800" cy="461665"/>
          </a:xfrm>
          <a:prstGeom prst="rect">
            <a:avLst/>
          </a:prstGeom>
          <a:noFill/>
          <a:ln w="38100" cmpd="sng"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Ignore this Copy FRN button!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4827" y="1905000"/>
            <a:ext cx="3962400" cy="830997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Nickname – Century Link Local or Frontier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2438400"/>
            <a:ext cx="914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9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endParaRPr lang="en-US" dirty="0"/>
          </a:p>
        </p:txBody>
      </p:sp>
      <p:pic>
        <p:nvPicPr>
          <p:cNvPr id="5" name="Content Placeholder 4" descr="Screen Shot 2016-04-20 at 10.33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39" b="-1923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581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5029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own BEN!</a:t>
            </a:r>
            <a:endParaRPr lang="en-US" dirty="0"/>
          </a:p>
        </p:txBody>
      </p:sp>
      <p:pic>
        <p:nvPicPr>
          <p:cNvPr id="5" name="Content Placeholder 4" descr="Screen Shot 2016-04-20 at 10.34.0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97" r="-14697"/>
          <a:stretch>
            <a:fillRect/>
          </a:stretch>
        </p:blipFill>
        <p:spPr>
          <a:xfrm>
            <a:off x="-5334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133600"/>
            <a:ext cx="32004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10400" y="3581400"/>
            <a:ext cx="1676400" cy="1754327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Find your contract record for the Century Link Local or the Frontier Local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5791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0" y="2971800"/>
            <a:ext cx="609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362200"/>
            <a:ext cx="914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record, continue</a:t>
            </a:r>
            <a:endParaRPr lang="en-US" dirty="0"/>
          </a:p>
        </p:txBody>
      </p:sp>
      <p:pic>
        <p:nvPicPr>
          <p:cNvPr id="5" name="Content Placeholder 4" descr="Screen Shot 2016-04-20 at 10.34.2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" r="-233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667000"/>
            <a:ext cx="381000" cy="228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52600" y="41148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1200" y="4419600"/>
            <a:ext cx="1676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72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 Expiration Date</a:t>
            </a:r>
            <a:endParaRPr lang="en-US" dirty="0"/>
          </a:p>
        </p:txBody>
      </p:sp>
      <p:pic>
        <p:nvPicPr>
          <p:cNvPr id="5" name="Content Placeholder 4" descr="Screen Shot 2016-04-20 at 10.34.5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6" b="-557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29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114800"/>
            <a:ext cx="4876800" cy="461665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B32A1F"/>
                </a:solidFill>
              </a:rPr>
              <a:t>This contract expires 12/31/2020</a:t>
            </a:r>
            <a:endParaRPr lang="en-US" dirty="0">
              <a:solidFill>
                <a:srgbClr val="B32A1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581400"/>
            <a:ext cx="1828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54864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0" y="35814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Memo to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/>
              <a:t>MEMORANDUM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To:  File</a:t>
            </a:r>
          </a:p>
          <a:p>
            <a:pPr marL="0" indent="0">
              <a:buNone/>
            </a:pPr>
            <a:r>
              <a:rPr lang="en-US" dirty="0"/>
              <a:t>From:  </a:t>
            </a:r>
            <a:r>
              <a:rPr lang="en-US" dirty="0" smtClean="0"/>
              <a:t>School District/Library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Date:  04/</a:t>
            </a:r>
            <a:r>
              <a:rPr lang="en-US" dirty="0" smtClean="0"/>
              <a:t>08/2017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Subject:  Bid Responses for E-Rate Form 470 Application Number </a:t>
            </a:r>
            <a:r>
              <a:rPr lang="en-US" dirty="0" smtClean="0"/>
              <a:t>1800xxxxx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of today, </a:t>
            </a:r>
            <a:r>
              <a:rPr lang="en-US" dirty="0" smtClean="0"/>
              <a:t>March 8</a:t>
            </a:r>
            <a:r>
              <a:rPr lang="en-US" dirty="0"/>
              <a:t>, </a:t>
            </a:r>
            <a:r>
              <a:rPr lang="en-US" dirty="0" smtClean="0"/>
              <a:t>2018, xxx district did </a:t>
            </a:r>
            <a:r>
              <a:rPr lang="en-US" dirty="0"/>
              <a:t>not receive any legitimate competitive bids to the local Centrex and long distance telephone services requested on Form 470 Application Number </a:t>
            </a:r>
            <a:r>
              <a:rPr lang="en-US" dirty="0" smtClean="0"/>
              <a:t>1800xxxxx. The district chooses </a:t>
            </a:r>
            <a:r>
              <a:rPr lang="en-US" dirty="0"/>
              <a:t>to continue to receive these services from its incumbent providers AT&amp;T and </a:t>
            </a:r>
            <a:r>
              <a:rPr lang="en-US" dirty="0" err="1"/>
              <a:t>CenturyLink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Also, after </a:t>
            </a:r>
            <a:r>
              <a:rPr lang="en-US" dirty="0"/>
              <a:t>careful review of recent invoices from our existing providers AT&amp;T and </a:t>
            </a:r>
            <a:r>
              <a:rPr lang="en-US" dirty="0" err="1"/>
              <a:t>CenturyLink</a:t>
            </a:r>
            <a:r>
              <a:rPr lang="en-US" dirty="0"/>
              <a:t>, </a:t>
            </a:r>
            <a:r>
              <a:rPr lang="en-US" dirty="0" smtClean="0"/>
              <a:t>the district has </a:t>
            </a:r>
            <a:r>
              <a:rPr lang="en-US" dirty="0"/>
              <a:t>concluded that they provide the lowest reasonable price value that the district can obtain for these services and is therefore cost-effective.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219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pic>
        <p:nvPicPr>
          <p:cNvPr id="5" name="Content Placeholder 4" descr="Screen Shot 2016-04-20 at 10.41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35" b="-873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67600" y="53340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2743200"/>
            <a:ext cx="7772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84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FRN Line Item</a:t>
            </a:r>
            <a:endParaRPr lang="en-US" dirty="0"/>
          </a:p>
        </p:txBody>
      </p:sp>
      <p:pic>
        <p:nvPicPr>
          <p:cNvPr id="5" name="Content Placeholder 4" descr="Screen Shot 2016-04-20 at 10.42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75" b="-1537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052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886200"/>
            <a:ext cx="5181600" cy="369332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Click the blue hyperlink…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5814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FRN Line Item</a:t>
            </a:r>
            <a:endParaRPr lang="en-US" dirty="0"/>
          </a:p>
        </p:txBody>
      </p:sp>
      <p:pic>
        <p:nvPicPr>
          <p:cNvPr id="5" name="Content Placeholder 4" descr="Screen Shot 2016-04-20 at 10.43.1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20" b="-592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32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4038600"/>
            <a:ext cx="152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48600" y="5486400"/>
            <a:ext cx="762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2430780"/>
            <a:ext cx="1143000" cy="167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2423160"/>
            <a:ext cx="1143000" cy="1676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Phone Service Only</a:t>
            </a:r>
            <a:endParaRPr lang="en-US" dirty="0"/>
          </a:p>
        </p:txBody>
      </p:sp>
      <p:pic>
        <p:nvPicPr>
          <p:cNvPr id="5" name="Content Placeholder 4" descr="Screen Shot 2016-04-20 at 10.43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80" b="-15780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962400"/>
            <a:ext cx="8001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151898"/>
            <a:ext cx="1905000" cy="782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08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Continue…</a:t>
            </a:r>
            <a:endParaRPr lang="en-US" dirty="0"/>
          </a:p>
        </p:txBody>
      </p:sp>
      <p:pic>
        <p:nvPicPr>
          <p:cNvPr id="5" name="Content Placeholder 4" descr="Screen Shot 2016-04-20 at 10.43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85" b="-698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76600"/>
            <a:ext cx="82296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3886200"/>
            <a:ext cx="8153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848600" y="5486400"/>
            <a:ext cx="762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4114800"/>
            <a:ext cx="762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48400" y="3048000"/>
            <a:ext cx="1143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7800" y="3048000"/>
            <a:ext cx="11430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Enter the highest monthly amount from the past year (Sept or Oct)</a:t>
            </a:r>
            <a:endParaRPr lang="en-US" dirty="0"/>
          </a:p>
        </p:txBody>
      </p:sp>
      <p:pic>
        <p:nvPicPr>
          <p:cNvPr id="5" name="Content Placeholder 4" descr="Screen Shot 2016-04-20 at 10.45.1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44" r="-18944"/>
          <a:stretch>
            <a:fillRect/>
          </a:stretch>
        </p:blipFill>
        <p:spPr>
          <a:xfrm>
            <a:off x="-685800" y="16002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438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7432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3528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2514600"/>
            <a:ext cx="1447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0" y="2438400"/>
            <a:ext cx="2438400" cy="923330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Be sure to enter zeros in the “one-time” cost section</a:t>
            </a:r>
            <a:endParaRPr lang="en-US" sz="1800" dirty="0">
              <a:solidFill>
                <a:srgbClr val="B32A1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5867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Recipients of Service</a:t>
            </a:r>
            <a:endParaRPr lang="en-US" dirty="0"/>
          </a:p>
        </p:txBody>
      </p:sp>
      <p:pic>
        <p:nvPicPr>
          <p:cNvPr id="5" name="Content Placeholder 4" descr="Screen Shot 2016-05-03 at 3.24.2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88" r="-1148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3246" y="2410425"/>
            <a:ext cx="190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95400" y="3200400"/>
            <a:ext cx="6477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162800" y="38100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41910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038600" y="4114800"/>
            <a:ext cx="3505200" cy="685800"/>
          </a:xfrm>
          <a:prstGeom prst="straightConnector1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10" idx="3"/>
          </p:cNvCxnSpPr>
          <p:nvPr/>
        </p:nvCxnSpPr>
        <p:spPr>
          <a:xfrm rot="16200000" flipV="1">
            <a:off x="2876550" y="4324350"/>
            <a:ext cx="495300" cy="457200"/>
          </a:xfrm>
          <a:prstGeom prst="bentConnector2">
            <a:avLst/>
          </a:prstGeom>
          <a:ln>
            <a:solidFill>
              <a:srgbClr val="B32A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295400" y="2775350"/>
            <a:ext cx="2362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8-Point Star 19"/>
          <p:cNvSpPr/>
          <p:nvPr/>
        </p:nvSpPr>
        <p:spPr>
          <a:xfrm>
            <a:off x="990600" y="24384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8-Point Star 20"/>
          <p:cNvSpPr/>
          <p:nvPr/>
        </p:nvSpPr>
        <p:spPr>
          <a:xfrm>
            <a:off x="990600" y="28194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8-Point Star 21"/>
          <p:cNvSpPr/>
          <p:nvPr/>
        </p:nvSpPr>
        <p:spPr>
          <a:xfrm>
            <a:off x="990600" y="33528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8-Point Star 22"/>
          <p:cNvSpPr/>
          <p:nvPr/>
        </p:nvSpPr>
        <p:spPr>
          <a:xfrm>
            <a:off x="6324600" y="3858225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8-Point Star 23"/>
          <p:cNvSpPr/>
          <p:nvPr/>
        </p:nvSpPr>
        <p:spPr>
          <a:xfrm>
            <a:off x="1066800" y="4191000"/>
            <a:ext cx="152400" cy="228600"/>
          </a:xfrm>
          <a:prstGeom prst="star8">
            <a:avLst/>
          </a:prstGeom>
          <a:solidFill>
            <a:srgbClr val="C0504D"/>
          </a:solidFill>
          <a:ln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4400" y="1524000"/>
            <a:ext cx="2667000" cy="1477328"/>
          </a:xfrm>
          <a:prstGeom prst="rect">
            <a:avLst/>
          </a:prstGeom>
          <a:noFill/>
          <a:ln>
            <a:solidFill>
              <a:srgbClr val="B32A1F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B32A1F"/>
                </a:solidFill>
              </a:rPr>
              <a:t>Search for your district and once the name displays, click the “Add All Dependent Schools and NIFs.</a:t>
            </a:r>
            <a:endParaRPr lang="en-US" sz="1800" dirty="0">
              <a:solidFill>
                <a:srgbClr val="B32A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26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Add all dependent schools and NIFs</a:t>
            </a:r>
            <a:endParaRPr lang="en-US" sz="3200" dirty="0"/>
          </a:p>
        </p:txBody>
      </p:sp>
      <p:pic>
        <p:nvPicPr>
          <p:cNvPr id="5" name="Content Placeholder 4" descr="Screen Shot 2016-05-03 at 3.24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21" b="-13521"/>
          <a:stretch>
            <a:fillRect/>
          </a:stretch>
        </p:blipFill>
        <p:spPr>
          <a:xfrm>
            <a:off x="533400" y="1524000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4419600"/>
            <a:ext cx="1905000" cy="685800"/>
          </a:xfrm>
          <a:prstGeom prst="rect">
            <a:avLst/>
          </a:prstGeom>
          <a:noFill/>
          <a:ln w="57150" cmpd="sng">
            <a:solidFill>
              <a:srgbClr val="B32A1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83519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If necessary, check entity for removal…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38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6-05-03 at 3.25.0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57" r="-9157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7239000" y="5486400"/>
            <a:ext cx="685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18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and 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39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Content Placeholder 4" descr="Screen Shot 2016-05-03 at 3.25.3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90" r="-1889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781800" y="5867400"/>
            <a:ext cx="685800" cy="304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9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 a Contract Record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your own applicant portal</a:t>
            </a:r>
          </a:p>
          <a:p>
            <a:pPr lvl="1"/>
            <a:r>
              <a:rPr lang="en-US" dirty="0" smtClean="0"/>
              <a:t>Create the “record” for reference in your 471</a:t>
            </a:r>
          </a:p>
          <a:p>
            <a:pPr lvl="1"/>
            <a:r>
              <a:rPr lang="en-US" dirty="0" smtClean="0"/>
              <a:t>Be sure to keep your Memo to File for documentation purposes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5C297-ECF7-42B2-93FE-FBF3A1A8BAA6}" type="slidenum">
              <a:rPr lang="en-US" smtClean="0"/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9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Review Recipients - Continue</a:t>
            </a:r>
            <a:endParaRPr lang="en-US" sz="3600" dirty="0"/>
          </a:p>
        </p:txBody>
      </p:sp>
      <p:pic>
        <p:nvPicPr>
          <p:cNvPr id="6" name="Content Placeholder 5" descr="Screen Shot 2016-04-20 at 10.55.3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55" r="-1615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5791200"/>
            <a:ext cx="533400" cy="30480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44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Certify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reviewed for any typos,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Continue to Certification</a:t>
            </a:r>
          </a:p>
          <a:p>
            <a:pPr lvl="1"/>
            <a:r>
              <a:rPr lang="en-US" dirty="0" smtClean="0"/>
              <a:t>Submit!!!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41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102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Where is the contracts module?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The Contracts Module is a section within your organization’s EPC profile.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451FEC-4099-4778-A592-B6C71622E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" y="3062287"/>
            <a:ext cx="8896350" cy="157162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721EC92F-FB3D-4253-8437-4B683C07FC8C}"/>
              </a:ext>
            </a:extLst>
          </p:cNvPr>
          <p:cNvCxnSpPr/>
          <p:nvPr/>
        </p:nvCxnSpPr>
        <p:spPr>
          <a:xfrm flipV="1">
            <a:off x="4572000" y="3681412"/>
            <a:ext cx="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AAE0318-0CB9-41A3-89DA-EB2A2D534314}"/>
              </a:ext>
            </a:extLst>
          </p:cNvPr>
          <p:cNvSpPr/>
          <p:nvPr/>
        </p:nvSpPr>
        <p:spPr>
          <a:xfrm>
            <a:off x="4419600" y="2995612"/>
            <a:ext cx="533400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644434" y="4419600"/>
            <a:ext cx="73565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Click on the “Contracts” link in the menu of items across the center of the organization’s page.  Then choose MANAGE CONTRACTS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A7C-3570-4203-89F8-B5F1A769E4F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B17B50E-038D-43A1-9F83-673EE6D4C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2200"/>
            <a:ext cx="8305800" cy="738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21065C-B6B4-47E3-BEBE-151343F8B4D4}"/>
              </a:ext>
            </a:extLst>
          </p:cNvPr>
          <p:cNvSpPr/>
          <p:nvPr/>
        </p:nvSpPr>
        <p:spPr>
          <a:xfrm>
            <a:off x="152400" y="22098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F5DD1A7A-3353-4FA6-8B36-BBF4BC5E45E7}"/>
              </a:ext>
            </a:extLst>
          </p:cNvPr>
          <p:cNvCxnSpPr/>
          <p:nvPr/>
        </p:nvCxnSpPr>
        <p:spPr>
          <a:xfrm flipV="1">
            <a:off x="4191000" y="3078560"/>
            <a:ext cx="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4013C65-A15D-438D-9E08-BC823846225C}"/>
              </a:ext>
            </a:extLst>
          </p:cNvPr>
          <p:cNvSpPr/>
          <p:nvPr/>
        </p:nvSpPr>
        <p:spPr>
          <a:xfrm>
            <a:off x="3886200" y="2667000"/>
            <a:ext cx="685800" cy="433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3CDFFDD-CC9F-4D5D-AD06-CE843337376C}"/>
              </a:ext>
            </a:extLst>
          </p:cNvPr>
          <p:cNvSpPr/>
          <p:nvPr/>
        </p:nvSpPr>
        <p:spPr>
          <a:xfrm>
            <a:off x="7543800" y="2358260"/>
            <a:ext cx="990600" cy="4611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6D5A4B49-CB69-4A65-BF37-6716C3AD53E0}"/>
              </a:ext>
            </a:extLst>
          </p:cNvPr>
          <p:cNvCxnSpPr/>
          <p:nvPr/>
        </p:nvCxnSpPr>
        <p:spPr>
          <a:xfrm flipV="1">
            <a:off x="4191000" y="2971800"/>
            <a:ext cx="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D1BDF279-CD8F-4346-8EED-06EC8E12C6B2}"/>
              </a:ext>
            </a:extLst>
          </p:cNvPr>
          <p:cNvCxnSpPr>
            <a:cxnSpLocks/>
          </p:cNvCxnSpPr>
          <p:nvPr/>
        </p:nvCxnSpPr>
        <p:spPr>
          <a:xfrm flipV="1">
            <a:off x="4691062" y="2971800"/>
            <a:ext cx="2667000" cy="1341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304800" y="195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</a:rPr>
              <a:t>Manage Contracts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95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057400" y="4724401"/>
            <a:ext cx="5943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Click on the “Add a New Contract” button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0B65A-7F83-4480-B6A7-8755A19022D9}" type="slidenum">
              <a:rPr lang="en-US" smtClean="0"/>
              <a:pPr/>
              <a:t>7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5F9D59E-FC8F-4774-A921-DC1EB593A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31648" cy="2133600"/>
          </a:xfrm>
          <a:prstGeom prst="rect">
            <a:avLst/>
          </a:prstGeom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5105400" y="3429000"/>
            <a:ext cx="19050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 New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2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9AE419-8371-4D65-90F3-EE27B971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2133600"/>
            <a:ext cx="9124950" cy="2933700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0" y="3256299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FF0000"/>
                </a:solidFill>
              </a:rPr>
              <a:t>Provide a Nickname for the contract that will serve as a reminder. 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H="1">
            <a:off x="4190999" y="3733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8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ine 6">
            <a:extLst>
              <a:ext uri="{FF2B5EF4-FFF2-40B4-BE49-F238E27FC236}">
                <a16:creationId xmlns="" xmlns:a16="http://schemas.microsoft.com/office/drawing/2014/main" id="{DD01D296-186D-41D4-8D0E-D5D87378A5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4246393"/>
            <a:ext cx="0" cy="4018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Contract nickname &amp; number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3682025"/>
            <a:ext cx="1066800" cy="1279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5400" y="35814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CenturyLink</a:t>
            </a:r>
            <a:r>
              <a:rPr lang="en-US" sz="1200" dirty="0" smtClean="0"/>
              <a:t> (or Frontier) Local 2018-19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28600" y="4114800"/>
            <a:ext cx="914400" cy="152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01000" y="45720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4953000"/>
            <a:ext cx="3429000" cy="553998"/>
          </a:xfrm>
          <a:prstGeom prst="rect">
            <a:avLst/>
          </a:prstGeom>
          <a:noFill/>
          <a:ln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0504D"/>
                </a:solidFill>
              </a:rPr>
              <a:t>Contract number for Century Link and Frontier Local is:   ITS-004457</a:t>
            </a:r>
            <a:endParaRPr lang="en-US" sz="1500" b="1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7949E2-CC72-418A-8E7D-4C7F0A8DE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408"/>
            <a:ext cx="9144000" cy="3577673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3968" y="152400"/>
            <a:ext cx="5194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Upload </a:t>
            </a:r>
            <a:r>
              <a:rPr lang="en-US" altLang="en-US" dirty="0" smtClean="0">
                <a:solidFill>
                  <a:schemeClr val="bg1"/>
                </a:solidFill>
              </a:rPr>
              <a:t>Memo to File as Contract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31880" y="3487533"/>
            <a:ext cx="4051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i="1" dirty="0">
                <a:solidFill>
                  <a:srgbClr val="FF0000"/>
                </a:solidFill>
              </a:rPr>
              <a:t>A number is assigned by the system</a:t>
            </a:r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 flipH="1">
            <a:off x="1371717" y="3639121"/>
            <a:ext cx="1142883" cy="616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21299" y="4327016"/>
            <a:ext cx="52553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dirty="0">
                <a:solidFill>
                  <a:srgbClr val="FF0000"/>
                </a:solidFill>
              </a:rPr>
              <a:t>Click </a:t>
            </a:r>
            <a:r>
              <a:rPr lang="en-US" altLang="en-US" sz="1400" dirty="0" smtClean="0">
                <a:solidFill>
                  <a:srgbClr val="FF0000"/>
                </a:solidFill>
              </a:rPr>
              <a:t>Yes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Line 6"/>
          <p:cNvSpPr>
            <a:spLocks noChangeShapeType="1"/>
          </p:cNvSpPr>
          <p:nvPr/>
        </p:nvSpPr>
        <p:spPr bwMode="auto">
          <a:xfrm flipH="1">
            <a:off x="1114268" y="4457700"/>
            <a:ext cx="1400332" cy="232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C516-479E-49FA-BB38-897CB2A4DFB8}" type="slidenum">
              <a:rPr lang="en-US" smtClean="0"/>
              <a:pPr/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01000" y="4876800"/>
            <a:ext cx="1143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" y="4267200"/>
            <a:ext cx="377851" cy="380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26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34991</TotalTime>
  <Words>923</Words>
  <Application>Microsoft Macintosh PowerPoint</Application>
  <PresentationFormat>On-screen Show (4:3)</PresentationFormat>
  <Paragraphs>147</Paragraphs>
  <Slides>41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2018 Form 471</vt:lpstr>
      <vt:lpstr>Your Form 470</vt:lpstr>
      <vt:lpstr>Sample Memo to File</vt:lpstr>
      <vt:lpstr>Create a Contract Record</vt:lpstr>
      <vt:lpstr>Where is the contracts module?</vt:lpstr>
      <vt:lpstr>PowerPoint Presentation</vt:lpstr>
      <vt:lpstr>Add New Contract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Account Number &amp; SP search</vt:lpstr>
      <vt:lpstr>Contract Date Info</vt:lpstr>
      <vt:lpstr>Voluntary Extensions?</vt:lpstr>
      <vt:lpstr>Pricing Confidentiality</vt:lpstr>
      <vt:lpstr>Review your work</vt:lpstr>
      <vt:lpstr>Log out of your portal…</vt:lpstr>
      <vt:lpstr>portal.usac.org</vt:lpstr>
      <vt:lpstr>DIT Landing Page</vt:lpstr>
      <vt:lpstr>Add FRN to your 471!</vt:lpstr>
      <vt:lpstr>Add FRN</vt:lpstr>
      <vt:lpstr>FRN Key Info for Local</vt:lpstr>
      <vt:lpstr>Contract</vt:lpstr>
      <vt:lpstr>Enter your own BEN!</vt:lpstr>
      <vt:lpstr>Select the record, continue</vt:lpstr>
      <vt:lpstr>Contract Expiration Date</vt:lpstr>
      <vt:lpstr>Narrative</vt:lpstr>
      <vt:lpstr>FRN Line Item</vt:lpstr>
      <vt:lpstr>Add New FRN Line Item</vt:lpstr>
      <vt:lpstr>Local Phone Service Only</vt:lpstr>
      <vt:lpstr>Continue…</vt:lpstr>
      <vt:lpstr>Enter the highest monthly amount from the past year (Sept or Oct)</vt:lpstr>
      <vt:lpstr>Recipients of Service</vt:lpstr>
      <vt:lpstr>Add all dependent schools and NIFs</vt:lpstr>
      <vt:lpstr>If necessary, check entity for removal…</vt:lpstr>
      <vt:lpstr>Save and continue</vt:lpstr>
      <vt:lpstr>Review Recipients - Continue</vt:lpstr>
      <vt:lpstr>Review and Certify</vt:lpstr>
    </vt:vector>
  </TitlesOfParts>
  <Company>Shauna Queen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Shauna Queen</dc:creator>
  <cp:lastModifiedBy>Jeannene Hurley</cp:lastModifiedBy>
  <cp:revision>148</cp:revision>
  <dcterms:created xsi:type="dcterms:W3CDTF">2007-08-22T19:30:24Z</dcterms:created>
  <dcterms:modified xsi:type="dcterms:W3CDTF">2018-03-20T21:37:21Z</dcterms:modified>
</cp:coreProperties>
</file>