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7" r:id="rId2"/>
    <p:sldId id="395" r:id="rId3"/>
    <p:sldId id="425" r:id="rId4"/>
    <p:sldId id="396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11" r:id="rId16"/>
    <p:sldId id="412" r:id="rId17"/>
    <p:sldId id="413" r:id="rId18"/>
    <p:sldId id="414" r:id="rId19"/>
    <p:sldId id="415" r:id="rId20"/>
    <p:sldId id="419" r:id="rId21"/>
    <p:sldId id="330" r:id="rId22"/>
    <p:sldId id="436" r:id="rId23"/>
    <p:sldId id="393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97" r:id="rId34"/>
    <p:sldId id="398" r:id="rId35"/>
    <p:sldId id="399" r:id="rId36"/>
    <p:sldId id="422" r:id="rId37"/>
    <p:sldId id="423" r:id="rId38"/>
    <p:sldId id="401" r:id="rId39"/>
    <p:sldId id="402" r:id="rId40"/>
    <p:sldId id="403" r:id="rId41"/>
    <p:sldId id="424" r:id="rId42"/>
    <p:sldId id="40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4" autoAdjust="0"/>
    <p:restoredTop sz="90929"/>
  </p:normalViewPr>
  <p:slideViewPr>
    <p:cSldViewPr>
      <p:cViewPr>
        <p:scale>
          <a:sx n="75" d="100"/>
          <a:sy n="75" d="100"/>
        </p:scale>
        <p:origin x="-84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916A-FFC1-4AD1-82CE-EB8A363DDA5B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4978-EBC1-C24C-BAF0-0F892889F649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C269-4CD3-D648-BA8F-A601865385FE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E26F-BBE8-BC48-B55C-6115862A1782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2A9-CAB8-BA45-9BEF-6A3819B7E90B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8E1-6CEC-2E4A-9E02-E5D2CFE1E893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4F5-0565-2D40-811E-92FBAD2DC705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4D72-5937-6D48-9C44-361A21ED6A2B}" type="datetime1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993D-4C0B-F543-8796-842604875F37}" type="datetime1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78D-2914-AA42-94C4-611B90FD3565}" type="datetime1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9FA2-5AF8-4A4C-903E-B7C49A98728B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F32-5AA8-0A41-A975-1296FE900FCA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D5B1-A396-B147-95C8-B1DD7617F789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2018 Form 471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Step-by-Step for Filing the Form 471 Using ITS as the Billed Entity</a:t>
            </a:r>
          </a:p>
          <a:p>
            <a:r>
              <a:rPr lang="en-US" smtClean="0">
                <a:solidFill>
                  <a:schemeClr val="tx1"/>
                </a:solidFill>
              </a:rPr>
              <a:t>BellSouth Local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CE9CD3-9684-4546-81CB-25BE1BCD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636682"/>
            <a:ext cx="8367713" cy="392591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67200" y="2514601"/>
            <a:ext cx="4724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Upload your “Memo to File” document.</a:t>
            </a:r>
          </a:p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Be </a:t>
            </a:r>
            <a:r>
              <a:rPr lang="en-US" altLang="en-US" sz="1600" dirty="0">
                <a:solidFill>
                  <a:srgbClr val="FF0000"/>
                </a:solidFill>
              </a:rPr>
              <a:t>sure to add a </a:t>
            </a:r>
            <a:r>
              <a:rPr lang="en-US" altLang="en-US" sz="1600" dirty="0" smtClean="0">
                <a:solidFill>
                  <a:srgbClr val="FF0000"/>
                </a:solidFill>
              </a:rPr>
              <a:t>description:  This is the Memorialization Document to use the NCDIT SMC for Voice Services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638800" y="3581400"/>
            <a:ext cx="769143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91200" y="5540514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       Click on the “Save &amp; Continue” button to proceed 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164784" y="5287238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5181600"/>
            <a:ext cx="1371600" cy="381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B36DE0-110D-46D9-9F4C-A4AEEC209222}"/>
              </a:ext>
            </a:extLst>
          </p:cNvPr>
          <p:cNvSpPr/>
          <p:nvPr/>
        </p:nvSpPr>
        <p:spPr>
          <a:xfrm>
            <a:off x="381000" y="3733800"/>
            <a:ext cx="16764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4191000"/>
            <a:ext cx="3276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2362200" y="2819400"/>
            <a:ext cx="1981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3968" y="152400"/>
            <a:ext cx="519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Upload </a:t>
            </a:r>
            <a:r>
              <a:rPr lang="en-US" altLang="en-US" dirty="0" smtClean="0">
                <a:solidFill>
                  <a:schemeClr val="bg1"/>
                </a:solidFill>
              </a:rPr>
              <a:t>Memo to File as Contract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F72BEB-FBDE-403D-ACD3-EE2F4530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2" y="1828799"/>
            <a:ext cx="8835410" cy="3670661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787" y="3506236"/>
            <a:ext cx="34586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FF0000"/>
                </a:solidFill>
              </a:rPr>
              <a:t>Yes to </a:t>
            </a:r>
            <a:r>
              <a:rPr lang="en-US" altLang="en-US" sz="1800" dirty="0">
                <a:solidFill>
                  <a:srgbClr val="FF0000"/>
                </a:solidFill>
              </a:rPr>
              <a:t>both </a:t>
            </a:r>
            <a:r>
              <a:rPr lang="mr-IN" altLang="en-US" sz="1800" dirty="0" smtClean="0">
                <a:solidFill>
                  <a:srgbClr val="FF0000"/>
                </a:solidFill>
              </a:rPr>
              <a:t>–</a:t>
            </a:r>
            <a:r>
              <a:rPr lang="en-US" altLang="en-US" sz="1800" dirty="0" smtClean="0">
                <a:solidFill>
                  <a:srgbClr val="FF0000"/>
                </a:solidFill>
              </a:rPr>
              <a:t> these are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contrats</a:t>
            </a:r>
            <a:r>
              <a:rPr lang="en-US" altLang="en-US" sz="1800" dirty="0" smtClean="0">
                <a:solidFill>
                  <a:srgbClr val="FF0000"/>
                </a:solidFill>
              </a:rPr>
              <a:t> that NC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Deptartment</a:t>
            </a:r>
            <a:r>
              <a:rPr lang="en-US" altLang="en-US" sz="1800" dirty="0" smtClean="0">
                <a:solidFill>
                  <a:srgbClr val="FF0000"/>
                </a:solidFill>
              </a:rPr>
              <a:t> of Information Technology has negotiated.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Click SAVE &amp; CONTINUE</a:t>
            </a:r>
          </a:p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222" y="3682662"/>
            <a:ext cx="480578" cy="432138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489" y="4334850"/>
            <a:ext cx="461311" cy="541949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4993552"/>
            <a:ext cx="1392057" cy="505907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810000"/>
            <a:ext cx="457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4958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SMC Questions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B4A2F-D5D0-4826-89BE-5AEE1194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" y="1219997"/>
            <a:ext cx="9048750" cy="388620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81722" y="2332573"/>
            <a:ext cx="49956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Yes to </a:t>
            </a:r>
            <a:r>
              <a:rPr lang="en-US" altLang="en-US" sz="2000" dirty="0">
                <a:solidFill>
                  <a:srgbClr val="FF0000"/>
                </a:solidFill>
              </a:rPr>
              <a:t>both of </a:t>
            </a:r>
            <a:r>
              <a:rPr lang="mr-IN" altLang="en-US" sz="2000" dirty="0" smtClean="0">
                <a:solidFill>
                  <a:srgbClr val="FF0000"/>
                </a:solidFill>
              </a:rPr>
              <a:t>–</a:t>
            </a:r>
            <a:r>
              <a:rPr lang="en-US" altLang="en-US" sz="2000" dirty="0" smtClean="0">
                <a:solidFill>
                  <a:srgbClr val="FF0000"/>
                </a:solidFill>
              </a:rPr>
              <a:t> again, you are using the pricing that DIT has negotiated on behalf of all NC entities.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Save and continue.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25" y="4038600"/>
            <a:ext cx="485775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276600"/>
            <a:ext cx="533400" cy="4572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3860" y="4702972"/>
            <a:ext cx="1009650" cy="403225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533400" y="4114800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429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Piggy back questions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384B7A-D2D1-40DB-9920-1C5542EB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35905"/>
            <a:ext cx="8991600" cy="4200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5" y="2133600"/>
            <a:ext cx="990600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537" y="2816224"/>
            <a:ext cx="990600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8674" y="1764504"/>
            <a:ext cx="1724025" cy="750095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536" y="3802062"/>
            <a:ext cx="2024063" cy="1150938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96300" y="4724400"/>
            <a:ext cx="647700" cy="381000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91A665-A6F1-4F93-8708-BCA589462B51}"/>
              </a:ext>
            </a:extLst>
          </p:cNvPr>
          <p:cNvSpPr txBox="1"/>
          <p:nvPr/>
        </p:nvSpPr>
        <p:spPr>
          <a:xfrm>
            <a:off x="1752600" y="4016465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your 470#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0E64B0-44B4-4F23-83B0-D023567764F6}"/>
              </a:ext>
            </a:extLst>
          </p:cNvPr>
          <p:cNvSpPr txBox="1"/>
          <p:nvPr/>
        </p:nvSpPr>
        <p:spPr>
          <a:xfrm>
            <a:off x="4953000" y="2613848"/>
            <a:ext cx="288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Enter the # bids received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9A69F87B-6E58-4388-8CA6-FB75F13AA6E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1550" y="2813652"/>
            <a:ext cx="750503" cy="15239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59F18FC-C005-4E07-BD88-BFC3200ACDF8}"/>
              </a:ext>
            </a:extLst>
          </p:cNvPr>
          <p:cNvCxnSpPr/>
          <p:nvPr/>
        </p:nvCxnSpPr>
        <p:spPr>
          <a:xfrm>
            <a:off x="4953000" y="495300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2286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Establishing 470 and Bids Received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DFA3E3-95C1-48BC-8905-0C3BBD7C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3E4854-93D4-4542-8E92-31DFF09A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472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F0D7DD-EE60-4AB5-B213-24487228FE29}"/>
              </a:ext>
            </a:extLst>
          </p:cNvPr>
          <p:cNvSpPr/>
          <p:nvPr/>
        </p:nvSpPr>
        <p:spPr>
          <a:xfrm>
            <a:off x="152400" y="36576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47F210-C4A4-427C-9CAD-C81B52C06327}"/>
              </a:ext>
            </a:extLst>
          </p:cNvPr>
          <p:cNvSpPr txBox="1"/>
          <p:nvPr/>
        </p:nvSpPr>
        <p:spPr>
          <a:xfrm>
            <a:off x="228600" y="4844244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the correct 470, Save &amp; Continue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3265E2D-8E9C-408E-84C7-1CC34DF67571}"/>
              </a:ext>
            </a:extLst>
          </p:cNvPr>
          <p:cNvCxnSpPr/>
          <p:nvPr/>
        </p:nvCxnSpPr>
        <p:spPr>
          <a:xfrm flipH="1" flipV="1">
            <a:off x="1066800" y="4038600"/>
            <a:ext cx="762000" cy="80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C84150-1C57-4479-8FD8-A47E10C7240A}"/>
              </a:ext>
            </a:extLst>
          </p:cNvPr>
          <p:cNvSpPr/>
          <p:nvPr/>
        </p:nvSpPr>
        <p:spPr>
          <a:xfrm>
            <a:off x="8001000" y="43434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51B915C-A03C-4280-AB11-3917B1FACBA0}"/>
              </a:ext>
            </a:extLst>
          </p:cNvPr>
          <p:cNvCxnSpPr>
            <a:cxnSpLocks/>
          </p:cNvCxnSpPr>
          <p:nvPr/>
        </p:nvCxnSpPr>
        <p:spPr>
          <a:xfrm>
            <a:off x="3124200" y="4572000"/>
            <a:ext cx="403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1524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Search out your  470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3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Account Number &amp; SP search</a:t>
            </a:r>
            <a:endParaRPr lang="en-US" sz="4000" dirty="0"/>
          </a:p>
        </p:txBody>
      </p:sp>
      <p:pic>
        <p:nvPicPr>
          <p:cNvPr id="5" name="Content Placeholder 4" descr="Screen Shot 2016-04-20 at 10.17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9" b="-782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120650"/>
            <a:ext cx="4191000" cy="338554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32A1F"/>
                </a:solidFill>
              </a:rPr>
              <a:t>Usually, Acct # is your main phone number</a:t>
            </a:r>
            <a:endParaRPr lang="en-US" sz="1600" dirty="0">
              <a:solidFill>
                <a:srgbClr val="B32A1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419600"/>
            <a:ext cx="5181600" cy="646331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Search for the Bellsouth SPIN which is 143004824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52578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Date Info</a:t>
            </a:r>
            <a:endParaRPr lang="en-US" dirty="0"/>
          </a:p>
        </p:txBody>
      </p:sp>
      <p:pic>
        <p:nvPicPr>
          <p:cNvPr id="5" name="Content Placeholder 4" descr="Screen Shot 2016-04-20 at 10.17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17" b="-291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391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Remember, this is the date of your Memo to File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6576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6482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Extensions?</a:t>
            </a:r>
            <a:endParaRPr lang="en-US" dirty="0"/>
          </a:p>
        </p:txBody>
      </p:sp>
      <p:pic>
        <p:nvPicPr>
          <p:cNvPr id="5" name="Content Placeholder 4" descr="Screen Shot 2016-04-20 at 10.19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44" b="-3914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8862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5720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Confidentiality</a:t>
            </a:r>
            <a:endParaRPr lang="en-US" dirty="0"/>
          </a:p>
        </p:txBody>
      </p:sp>
      <p:pic>
        <p:nvPicPr>
          <p:cNvPr id="5" name="Content Placeholder 4" descr="Screen Shot 2016-04-20 at 10.20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61" b="-3386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5720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fields are correct, choose Complete</a:t>
            </a:r>
          </a:p>
          <a:p>
            <a:pPr lvl="1"/>
            <a:r>
              <a:rPr lang="en-US" b="1" dirty="0" smtClean="0">
                <a:solidFill>
                  <a:srgbClr val="B32A1F"/>
                </a:solidFill>
              </a:rPr>
              <a:t>Remember:  You cannot edit or delete any contracts once you click Complete</a:t>
            </a:r>
            <a:endParaRPr lang="en-US" b="1" dirty="0">
              <a:solidFill>
                <a:srgbClr val="B32A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Form 470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759803"/>
            <a:ext cx="7772400" cy="304698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32A1F"/>
                </a:solidFill>
              </a:rPr>
              <a:t>Remember, you must file your own 470 for local, long distance, or cellular service. After 28 days, evaluate any bids, and if the ITS is the most cost effective, type your </a:t>
            </a:r>
            <a:r>
              <a:rPr lang="en-US" sz="3200" b="1" dirty="0" smtClean="0">
                <a:solidFill>
                  <a:srgbClr val="FF0000"/>
                </a:solidFill>
              </a:rPr>
              <a:t>Memo to File</a:t>
            </a:r>
            <a:r>
              <a:rPr lang="en-US" sz="3200" dirty="0" smtClean="0">
                <a:solidFill>
                  <a:srgbClr val="B32A1F"/>
                </a:solidFill>
              </a:rPr>
              <a:t>, memorializing your choice.</a:t>
            </a:r>
            <a:endParaRPr lang="en-US" sz="3200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out of your portal…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log in to the DIT portal w your new DIT credentials.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Remember:  You are now in the State of North Carolina Department of Information Technology portal</a:t>
            </a:r>
          </a:p>
          <a:p>
            <a:pPr lvl="1"/>
            <a:r>
              <a:rPr lang="en-US" dirty="0" smtClean="0"/>
              <a:t>You will have Full Rights to the 471 only</a:t>
            </a:r>
          </a:p>
          <a:p>
            <a:pPr lvl="1"/>
            <a:r>
              <a:rPr lang="en-US" b="1" dirty="0" smtClean="0">
                <a:solidFill>
                  <a:srgbClr val="B32A1F"/>
                </a:solidFill>
              </a:rPr>
              <a:t>DO NOT CLICK SAVE &amp; SHARE!</a:t>
            </a:r>
            <a:endParaRPr lang="en-US" b="1" dirty="0">
              <a:solidFill>
                <a:srgbClr val="B32A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portal.usac.org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with your DIT credentials</a:t>
            </a:r>
          </a:p>
          <a:p>
            <a:pPr lvl="1"/>
            <a:r>
              <a:rPr lang="en-US" dirty="0" smtClean="0"/>
              <a:t>Remember, you will need an entirely new set of login credentials as you are now entering the DIT portal, not your 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 Landing Page</a:t>
            </a:r>
            <a:endParaRPr lang="en-US" dirty="0"/>
          </a:p>
        </p:txBody>
      </p:sp>
      <p:pic>
        <p:nvPicPr>
          <p:cNvPr id="5" name="Content Placeholder 4" descr="Screen Shot 2016-04-18 at 9.55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28" b="-3362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10000"/>
            <a:ext cx="3810000" cy="228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077200" cy="830997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Please remember, you are now in the North Carolina Department of Information Technology portal!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2209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already created the application and the AT&amp;T Long Distance FRN</a:t>
            </a:r>
          </a:p>
          <a:p>
            <a:pPr lvl="1"/>
            <a:r>
              <a:rPr lang="en-US" dirty="0" smtClean="0"/>
              <a:t>Now you may simply add the next FRN for local</a:t>
            </a:r>
          </a:p>
          <a:p>
            <a:r>
              <a:rPr lang="en-US" dirty="0" smtClean="0"/>
              <a:t>If you are already in the DIT Portal</a:t>
            </a:r>
          </a:p>
          <a:p>
            <a:pPr lvl="1"/>
            <a:r>
              <a:rPr lang="en-US" dirty="0" smtClean="0"/>
              <a:t> Look for your draft application in the Tasks</a:t>
            </a:r>
          </a:p>
          <a:p>
            <a:pPr lvl="1"/>
            <a:r>
              <a:rPr lang="en-US" dirty="0" smtClean="0"/>
              <a:t>Click on the application to open and continue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FRN to your 471!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FRN</a:t>
            </a:r>
            <a:endParaRPr lang="en-US" dirty="0"/>
          </a:p>
        </p:txBody>
      </p:sp>
      <p:pic>
        <p:nvPicPr>
          <p:cNvPr id="5" name="Content Placeholder 4" descr="Screen Shot 2016-04-20 at 10.32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32" b="-11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41148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Key Info for Local</a:t>
            </a:r>
            <a:endParaRPr lang="en-US" dirty="0"/>
          </a:p>
        </p:txBody>
      </p:sp>
      <p:pic>
        <p:nvPicPr>
          <p:cNvPr id="5" name="Content Placeholder 4" descr="Screen Shot 2016-04-20 at 10.33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7" r="-140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33600"/>
            <a:ext cx="2514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28956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4724400"/>
            <a:ext cx="3581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5867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3733800"/>
            <a:ext cx="5638800" cy="461665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Ignore this Copy FRN button!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981200"/>
            <a:ext cx="3962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Nickname – Bellsouth Local</a:t>
            </a:r>
            <a:endParaRPr lang="en-US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9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endParaRPr lang="en-US" dirty="0"/>
          </a:p>
        </p:txBody>
      </p:sp>
      <p:pic>
        <p:nvPicPr>
          <p:cNvPr id="5" name="Content Placeholder 4" descr="Screen Shot 2016-04-20 at 10.33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9" b="-1923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81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own BEN!</a:t>
            </a:r>
            <a:endParaRPr lang="en-US" dirty="0"/>
          </a:p>
        </p:txBody>
      </p:sp>
      <p:pic>
        <p:nvPicPr>
          <p:cNvPr id="5" name="Content Placeholder 4" descr="Screen Shot 2016-04-20 at 10.34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7" r="-14697"/>
          <a:stretch>
            <a:fillRect/>
          </a:stretch>
        </p:blipFill>
        <p:spPr>
          <a:xfrm>
            <a:off x="-5334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3200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3581400"/>
            <a:ext cx="1676400" cy="147732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Find your contract record for the Bellsouth Local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5791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971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record, continue</a:t>
            </a:r>
            <a:endParaRPr lang="en-US" dirty="0"/>
          </a:p>
        </p:txBody>
      </p:sp>
      <p:pic>
        <p:nvPicPr>
          <p:cNvPr id="5" name="Content Placeholder 4" descr="Screen Shot 2016-04-20 at 10.34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-23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6670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1148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4419600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Expiration Date</a:t>
            </a:r>
            <a:endParaRPr lang="en-US" dirty="0"/>
          </a:p>
        </p:txBody>
      </p:sp>
      <p:pic>
        <p:nvPicPr>
          <p:cNvPr id="5" name="Content Placeholder 4" descr="Screen Shot 2016-04-20 at 10.34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6" b="-5576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4038600"/>
            <a:ext cx="3200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CED is 12/31/2020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5814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5486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814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3276600" cy="707886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32A1F"/>
                </a:solidFill>
              </a:rPr>
              <a:t>Service Start Date is 7/1/2018</a:t>
            </a:r>
          </a:p>
          <a:p>
            <a:endParaRPr lang="en-US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Memo to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MEMORANDUM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To:  File</a:t>
            </a:r>
          </a:p>
          <a:p>
            <a:pPr marL="0" indent="0">
              <a:buNone/>
            </a:pPr>
            <a:r>
              <a:rPr lang="en-US" dirty="0"/>
              <a:t>From:  </a:t>
            </a:r>
            <a:r>
              <a:rPr lang="en-US" dirty="0" smtClean="0"/>
              <a:t>School District/Library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Date:  </a:t>
            </a:r>
            <a:r>
              <a:rPr lang="en-US" dirty="0" smtClean="0"/>
              <a:t>03/</a:t>
            </a:r>
            <a:r>
              <a:rPr lang="en-US" dirty="0"/>
              <a:t>08/</a:t>
            </a:r>
            <a:r>
              <a:rPr lang="en-US" dirty="0" smtClean="0"/>
              <a:t>2018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Subject:  Bid Responses for E-Rate Form 470 Application Number </a:t>
            </a:r>
            <a:r>
              <a:rPr lang="en-US" dirty="0" smtClean="0"/>
              <a:t>1800xxxxx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of today, </a:t>
            </a:r>
            <a:r>
              <a:rPr lang="en-US" dirty="0" smtClean="0"/>
              <a:t>March 8, 2018,  xxx district did </a:t>
            </a:r>
            <a:r>
              <a:rPr lang="en-US" dirty="0"/>
              <a:t>not receive any legitimate competitive bids to the local Centrex and long distance telephone services requested on Form 470 Application Number </a:t>
            </a:r>
            <a:r>
              <a:rPr lang="en-US" dirty="0" smtClean="0"/>
              <a:t>1800xxxxx</a:t>
            </a:r>
            <a:r>
              <a:rPr lang="en-US" dirty="0" smtClean="0"/>
              <a:t>. The district chooses </a:t>
            </a:r>
            <a:r>
              <a:rPr lang="en-US" dirty="0"/>
              <a:t>to continue to receive these services from its incumbent providers AT&amp;T and </a:t>
            </a:r>
            <a:r>
              <a:rPr lang="en-US" dirty="0" err="1"/>
              <a:t>CenturyLink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Also, after </a:t>
            </a:r>
            <a:r>
              <a:rPr lang="en-US" dirty="0"/>
              <a:t>careful review of recent invoices from our existing providers AT&amp;T and </a:t>
            </a:r>
            <a:r>
              <a:rPr lang="en-US" dirty="0" err="1"/>
              <a:t>CenturyLink</a:t>
            </a:r>
            <a:r>
              <a:rPr lang="en-US" dirty="0"/>
              <a:t>, </a:t>
            </a:r>
            <a:r>
              <a:rPr lang="en-US" dirty="0" smtClean="0"/>
              <a:t>the district has </a:t>
            </a:r>
            <a:r>
              <a:rPr lang="en-US" dirty="0"/>
              <a:t>concluded that they provide the lowest reasonable price value that the district can obtain for these services and is therefore cost-effective.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51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pic>
        <p:nvPicPr>
          <p:cNvPr id="5" name="Content Placeholder 4" descr="Screen Shot 2016-04-20 at 10.41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5" b="-87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53340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743200"/>
            <a:ext cx="7772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Line Item</a:t>
            </a:r>
            <a:endParaRPr lang="en-US" dirty="0"/>
          </a:p>
        </p:txBody>
      </p:sp>
      <p:pic>
        <p:nvPicPr>
          <p:cNvPr id="5" name="Content Placeholder 4" descr="Screen Shot 2016-04-20 at 10.42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5" b="-153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05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5181600" cy="369332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Click the blue hyperlink for the BellSouth Local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5814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FRN Line Item</a:t>
            </a:r>
            <a:endParaRPr lang="en-US" dirty="0"/>
          </a:p>
        </p:txBody>
      </p:sp>
      <p:pic>
        <p:nvPicPr>
          <p:cNvPr id="5" name="Content Placeholder 4" descr="Screen Shot 2016-04-20 at 10.43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0" b="-59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0386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5486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438400"/>
            <a:ext cx="1143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Phone Service Only</a:t>
            </a:r>
            <a:endParaRPr lang="en-US" dirty="0"/>
          </a:p>
        </p:txBody>
      </p:sp>
      <p:pic>
        <p:nvPicPr>
          <p:cNvPr id="5" name="Content Placeholder 4" descr="Screen Shot 2016-04-20 at 10.43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80" b="-1578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151898"/>
            <a:ext cx="1905000" cy="78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pic>
        <p:nvPicPr>
          <p:cNvPr id="5" name="Content Placeholder 4" descr="Screen Shot 2016-04-20 at 10.43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85" b="-698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76600"/>
            <a:ext cx="822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815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54864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1148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3048000"/>
            <a:ext cx="1143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048000"/>
            <a:ext cx="1143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 the highest monthly amount from the past year (Sept or Oct?)</a:t>
            </a:r>
            <a:endParaRPr lang="en-US" dirty="0"/>
          </a:p>
        </p:txBody>
      </p:sp>
      <p:pic>
        <p:nvPicPr>
          <p:cNvPr id="5" name="Content Placeholder 4" descr="Screen Shot 2016-04-20 at 10.45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4" r="-18944"/>
          <a:stretch>
            <a:fillRect/>
          </a:stretch>
        </p:blipFill>
        <p:spPr>
          <a:xfrm>
            <a:off x="-6858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352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514600"/>
            <a:ext cx="1447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0" y="2438400"/>
            <a:ext cx="2438400" cy="923330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Be sure to enter zeros in the “one-time” cost section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5867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Recipients of Service</a:t>
            </a:r>
            <a:endParaRPr lang="en-US" dirty="0"/>
          </a:p>
        </p:txBody>
      </p:sp>
      <p:pic>
        <p:nvPicPr>
          <p:cNvPr id="5" name="Content Placeholder 4" descr="Screen Shot 2016-05-03 at 3.24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88" r="-1148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246" y="2410425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3200400"/>
            <a:ext cx="6477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38100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1910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38600" y="4114800"/>
            <a:ext cx="3505200" cy="6858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10" idx="3"/>
          </p:cNvCxnSpPr>
          <p:nvPr/>
        </p:nvCxnSpPr>
        <p:spPr>
          <a:xfrm rot="16200000" flipV="1">
            <a:off x="2876550" y="4324350"/>
            <a:ext cx="495300" cy="457200"/>
          </a:xfrm>
          <a:prstGeom prst="bentConnector2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95400" y="277535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8-Point Star 19"/>
          <p:cNvSpPr/>
          <p:nvPr/>
        </p:nvSpPr>
        <p:spPr>
          <a:xfrm>
            <a:off x="990600" y="24384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8-Point Star 20"/>
          <p:cNvSpPr/>
          <p:nvPr/>
        </p:nvSpPr>
        <p:spPr>
          <a:xfrm>
            <a:off x="990600" y="28194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8-Point Star 21"/>
          <p:cNvSpPr/>
          <p:nvPr/>
        </p:nvSpPr>
        <p:spPr>
          <a:xfrm>
            <a:off x="990600" y="33528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8-Point Star 22"/>
          <p:cNvSpPr/>
          <p:nvPr/>
        </p:nvSpPr>
        <p:spPr>
          <a:xfrm>
            <a:off x="6324600" y="3858225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8-Point Star 23"/>
          <p:cNvSpPr/>
          <p:nvPr/>
        </p:nvSpPr>
        <p:spPr>
          <a:xfrm>
            <a:off x="1066800" y="41910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1524000"/>
            <a:ext cx="2667000" cy="147732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Search for your district and once the name displays, click the “Add All Dependent Schools and NIFs.</a:t>
            </a:r>
            <a:endParaRPr lang="en-US" sz="1800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 all dependent schools and NIFs</a:t>
            </a:r>
            <a:endParaRPr lang="en-US" sz="3200" dirty="0"/>
          </a:p>
        </p:txBody>
      </p:sp>
      <p:pic>
        <p:nvPicPr>
          <p:cNvPr id="5" name="Content Placeholder 4" descr="Screen Shot 2016-05-03 at 3.24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21" b="-13521"/>
          <a:stretch>
            <a:fillRect/>
          </a:stretch>
        </p:blipFill>
        <p:spPr>
          <a:xfrm>
            <a:off x="533400" y="15240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19600"/>
            <a:ext cx="1905000" cy="685800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51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necessary, check entity for removal…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6-05-03 at 3.25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7" r="-915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239000" y="5486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1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and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6-05-03 at 3.25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90" r="-1889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781800" y="5867400"/>
            <a:ext cx="685800" cy="304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Contract Record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your own applicant portal</a:t>
            </a:r>
          </a:p>
          <a:p>
            <a:pPr lvl="1"/>
            <a:r>
              <a:rPr lang="en-US" dirty="0" smtClean="0"/>
              <a:t>Create the “record” for reference in your 471</a:t>
            </a:r>
          </a:p>
          <a:p>
            <a:pPr lvl="1"/>
            <a:r>
              <a:rPr lang="en-US" dirty="0" smtClean="0"/>
              <a:t>Be sure to keep your Memo to File for documentation purposes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Recipients - Continue</a:t>
            </a:r>
            <a:endParaRPr lang="en-US" sz="3600" dirty="0"/>
          </a:p>
        </p:txBody>
      </p:sp>
      <p:pic>
        <p:nvPicPr>
          <p:cNvPr id="6" name="Content Placeholder 5" descr="Screen Shot 2016-04-20 at 10.55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5" r="-1615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5791200"/>
            <a:ext cx="533400" cy="304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4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more FRNs?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need to add more FRNs</a:t>
            </a:r>
          </a:p>
          <a:p>
            <a:pPr lvl="1"/>
            <a:r>
              <a:rPr lang="en-US" dirty="0" smtClean="0"/>
              <a:t>Continue from the Add FRN from </a:t>
            </a:r>
            <a:r>
              <a:rPr lang="en-US" dirty="0" smtClean="0"/>
              <a:t>above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Otherwise, Certify </a:t>
            </a:r>
            <a:r>
              <a:rPr lang="en-US" smtClean="0"/>
              <a:t>and Submit!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87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Certify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reviewed for any typos,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Continue to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is the contracts module?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The Contracts Module is a section within your organization’s EPC profile.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51FEC-4099-4778-A592-B6C71622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3062287"/>
            <a:ext cx="8896350" cy="15716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21EC92F-FB3D-4253-8437-4B683C07FC8C}"/>
              </a:ext>
            </a:extLst>
          </p:cNvPr>
          <p:cNvCxnSpPr/>
          <p:nvPr/>
        </p:nvCxnSpPr>
        <p:spPr>
          <a:xfrm flipV="1">
            <a:off x="4572000" y="3681412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AE0318-0CB9-41A3-89DA-EB2A2D534314}"/>
              </a:ext>
            </a:extLst>
          </p:cNvPr>
          <p:cNvSpPr/>
          <p:nvPr/>
        </p:nvSpPr>
        <p:spPr>
          <a:xfrm>
            <a:off x="4419600" y="2995612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34" y="4419600"/>
            <a:ext cx="7356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Click on the “Contracts” link in the menu of items across the center of the organization’s page.  Then choose MANAGE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17B50E-038D-43A1-9F83-673EE6D4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305800" cy="738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21065C-B6B4-47E3-BEBE-151343F8B4D4}"/>
              </a:ext>
            </a:extLst>
          </p:cNvPr>
          <p:cNvSpPr/>
          <p:nvPr/>
        </p:nvSpPr>
        <p:spPr>
          <a:xfrm>
            <a:off x="152400" y="22098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5DD1A7A-3353-4FA6-8B36-BBF4BC5E45E7}"/>
              </a:ext>
            </a:extLst>
          </p:cNvPr>
          <p:cNvCxnSpPr/>
          <p:nvPr/>
        </p:nvCxnSpPr>
        <p:spPr>
          <a:xfrm flipV="1">
            <a:off x="4191000" y="3078560"/>
            <a:ext cx="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013C65-A15D-438D-9E08-BC823846225C}"/>
              </a:ext>
            </a:extLst>
          </p:cNvPr>
          <p:cNvSpPr/>
          <p:nvPr/>
        </p:nvSpPr>
        <p:spPr>
          <a:xfrm>
            <a:off x="3886200" y="2667000"/>
            <a:ext cx="685800" cy="433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CDFFDD-CC9F-4D5D-AD06-CE843337376C}"/>
              </a:ext>
            </a:extLst>
          </p:cNvPr>
          <p:cNvSpPr/>
          <p:nvPr/>
        </p:nvSpPr>
        <p:spPr>
          <a:xfrm>
            <a:off x="7543800" y="2358260"/>
            <a:ext cx="990600" cy="461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D5A4B49-CB69-4A65-BF37-6716C3AD53E0}"/>
              </a:ext>
            </a:extLst>
          </p:cNvPr>
          <p:cNvCxnSpPr/>
          <p:nvPr/>
        </p:nvCxnSpPr>
        <p:spPr>
          <a:xfrm flipV="1">
            <a:off x="4191000" y="2971800"/>
            <a:ext cx="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1BDF279-CD8F-4346-8EED-06EC8E12C6B2}"/>
              </a:ext>
            </a:extLst>
          </p:cNvPr>
          <p:cNvCxnSpPr>
            <a:cxnSpLocks/>
          </p:cNvCxnSpPr>
          <p:nvPr/>
        </p:nvCxnSpPr>
        <p:spPr>
          <a:xfrm flipV="1">
            <a:off x="4691062" y="2971800"/>
            <a:ext cx="266700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04800" y="19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Manage Contracts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1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57400" y="4724401"/>
            <a:ext cx="5943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Click on the “Add a New Contract”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F9D59E-FC8F-4774-A921-DC1EB593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31648" cy="2133600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5105400" y="3429000"/>
            <a:ext cx="19050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 New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7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9AE419-8371-4D65-90F3-EE27B971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33600"/>
            <a:ext cx="9124950" cy="29337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0" y="3256299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Provide a Nickname for the contract that will serve as a reminder. 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270859" y="3733800"/>
            <a:ext cx="1301141" cy="3509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xmlns="" id="{DD01D296-186D-41D4-8D0E-D5D87378A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4246393"/>
            <a:ext cx="0" cy="4018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Contract nickname &amp; number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82025"/>
            <a:ext cx="1066800" cy="127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3581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BellSouth Local 2018-19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4114800"/>
            <a:ext cx="914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5720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5105400"/>
            <a:ext cx="3429000" cy="553998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0504D"/>
                </a:solidFill>
              </a:rPr>
              <a:t>Contract number for BellSouth Local is:   ITS-004457</a:t>
            </a:r>
            <a:endParaRPr lang="en-US" sz="15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949E2-CC72-418A-8E7D-4C7F0A8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408"/>
            <a:ext cx="9144000" cy="3577673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968" y="152400"/>
            <a:ext cx="519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Upload </a:t>
            </a:r>
            <a:r>
              <a:rPr lang="en-US" altLang="en-US" dirty="0" smtClean="0">
                <a:solidFill>
                  <a:schemeClr val="bg1"/>
                </a:solidFill>
              </a:rPr>
              <a:t>Memo to File as Contract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1880" y="3487533"/>
            <a:ext cx="4051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A number is assigned by the system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1371717" y="3639121"/>
            <a:ext cx="1142883" cy="616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21299" y="4327016"/>
            <a:ext cx="5255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Click </a:t>
            </a:r>
            <a:r>
              <a:rPr lang="en-US" altLang="en-US" sz="1400" dirty="0" smtClean="0">
                <a:solidFill>
                  <a:srgbClr val="FF0000"/>
                </a:solidFill>
              </a:rPr>
              <a:t>Yes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1114268" y="4457700"/>
            <a:ext cx="1400332" cy="232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8768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267200"/>
            <a:ext cx="377851" cy="38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28866</TotalTime>
  <Words>920</Words>
  <Application>Microsoft Macintosh PowerPoint</Application>
  <PresentationFormat>On-screen Show (4:3)</PresentationFormat>
  <Paragraphs>152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2018 Form 471</vt:lpstr>
      <vt:lpstr>Your Form 470</vt:lpstr>
      <vt:lpstr>Sample Memo to File</vt:lpstr>
      <vt:lpstr>Create a Contract Record</vt:lpstr>
      <vt:lpstr>Where is the contracts module?</vt:lpstr>
      <vt:lpstr>PowerPoint Presentation</vt:lpstr>
      <vt:lpstr>Add New Contract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 Number &amp; SP search</vt:lpstr>
      <vt:lpstr>Contract Date Info</vt:lpstr>
      <vt:lpstr>Voluntary Extensions?</vt:lpstr>
      <vt:lpstr>Pricing Confidentiality</vt:lpstr>
      <vt:lpstr>Review your work</vt:lpstr>
      <vt:lpstr>Log out of your portal…</vt:lpstr>
      <vt:lpstr>portal.usac.org</vt:lpstr>
      <vt:lpstr>DIT Landing Page</vt:lpstr>
      <vt:lpstr>Add FRN to your 471!</vt:lpstr>
      <vt:lpstr>Add FRN</vt:lpstr>
      <vt:lpstr>FRN Key Info for Local</vt:lpstr>
      <vt:lpstr>Contract</vt:lpstr>
      <vt:lpstr>Enter your own BEN!</vt:lpstr>
      <vt:lpstr>Select the record, continue</vt:lpstr>
      <vt:lpstr>Contract Expiration Date</vt:lpstr>
      <vt:lpstr>Narrative</vt:lpstr>
      <vt:lpstr>FRN Line Item</vt:lpstr>
      <vt:lpstr>Add New FRN Line Item</vt:lpstr>
      <vt:lpstr>Local Phone Service Only</vt:lpstr>
      <vt:lpstr>Continue…</vt:lpstr>
      <vt:lpstr>Enter the highest monthly amount from the past year (Sept or Oct?)</vt:lpstr>
      <vt:lpstr>Recipients of Service</vt:lpstr>
      <vt:lpstr>Add all dependent schools and NIFs</vt:lpstr>
      <vt:lpstr>If necessary, check entity for removal…</vt:lpstr>
      <vt:lpstr>Save and continue</vt:lpstr>
      <vt:lpstr>Review Recipients - Continue</vt:lpstr>
      <vt:lpstr>Add more FRNs?</vt:lpstr>
      <vt:lpstr>Review and Certify</vt:lpstr>
    </vt:vector>
  </TitlesOfParts>
  <Company>Shauna Queen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Jeannene Hurley</cp:lastModifiedBy>
  <cp:revision>138</cp:revision>
  <dcterms:created xsi:type="dcterms:W3CDTF">2007-08-22T19:30:24Z</dcterms:created>
  <dcterms:modified xsi:type="dcterms:W3CDTF">2018-03-20T21:27:57Z</dcterms:modified>
</cp:coreProperties>
</file>