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50"/>
  </p:notesMasterIdLst>
  <p:handoutMasterIdLst>
    <p:handoutMasterId r:id="rId51"/>
  </p:handoutMasterIdLst>
  <p:sldIdLst>
    <p:sldId id="257" r:id="rId2"/>
    <p:sldId id="395" r:id="rId3"/>
    <p:sldId id="420" r:id="rId4"/>
    <p:sldId id="396" r:id="rId5"/>
    <p:sldId id="425" r:id="rId6"/>
    <p:sldId id="426" r:id="rId7"/>
    <p:sldId id="427" r:id="rId8"/>
    <p:sldId id="428" r:id="rId9"/>
    <p:sldId id="429" r:id="rId10"/>
    <p:sldId id="432" r:id="rId11"/>
    <p:sldId id="430" r:id="rId12"/>
    <p:sldId id="431" r:id="rId13"/>
    <p:sldId id="433" r:id="rId14"/>
    <p:sldId id="434" r:id="rId15"/>
    <p:sldId id="435" r:id="rId16"/>
    <p:sldId id="436" r:id="rId17"/>
    <p:sldId id="413" r:id="rId18"/>
    <p:sldId id="414" r:id="rId19"/>
    <p:sldId id="415" r:id="rId20"/>
    <p:sldId id="419" r:id="rId21"/>
    <p:sldId id="330" r:id="rId22"/>
    <p:sldId id="388" r:id="rId23"/>
    <p:sldId id="393"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97" r:id="rId41"/>
    <p:sldId id="398" r:id="rId42"/>
    <p:sldId id="399" r:id="rId43"/>
    <p:sldId id="422" r:id="rId44"/>
    <p:sldId id="423" r:id="rId45"/>
    <p:sldId id="401" r:id="rId46"/>
    <p:sldId id="402" r:id="rId47"/>
    <p:sldId id="403" r:id="rId48"/>
    <p:sldId id="404"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2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84" autoAdjust="0"/>
    <p:restoredTop sz="90929"/>
  </p:normalViewPr>
  <p:slideViewPr>
    <p:cSldViewPr>
      <p:cViewPr varScale="1">
        <p:scale>
          <a:sx n="67" d="100"/>
          <a:sy n="67" d="100"/>
        </p:scale>
        <p:origin x="16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5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827F2A-08F0-4366-9A57-0EB3D38B607B}" type="datetimeFigureOut">
              <a:rPr lang="en-US" smtClean="0"/>
              <a:pPr/>
              <a:t>3/13/2018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70663C-FA98-49DE-9807-8F06265A9118}" type="slidenum">
              <a:rPr lang="en-US" smtClean="0"/>
              <a:pPr/>
              <a:t>‹#›</a:t>
            </a:fld>
            <a:endParaRPr lang="en-US"/>
          </a:p>
        </p:txBody>
      </p:sp>
    </p:spTree>
    <p:extLst>
      <p:ext uri="{BB962C8B-B14F-4D97-AF65-F5344CB8AC3E}">
        <p14:creationId xmlns:p14="http://schemas.microsoft.com/office/powerpoint/2010/main" val="2048329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4C7FBC3-EBD2-4D7D-8710-E91A6644FBC0}" type="slidenum">
              <a:rPr lang="en-US"/>
              <a:pPr/>
              <a:t>‹#›</a:t>
            </a:fld>
            <a:endParaRPr lang="en-US"/>
          </a:p>
        </p:txBody>
      </p:sp>
    </p:spTree>
    <p:extLst>
      <p:ext uri="{BB962C8B-B14F-4D97-AF65-F5344CB8AC3E}">
        <p14:creationId xmlns:p14="http://schemas.microsoft.com/office/powerpoint/2010/main" val="310431626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D916A-FFC1-4AD1-82CE-EB8A363DDA5B}" type="slidenum">
              <a:rPr lang="en-US"/>
              <a:pPr/>
              <a:t>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5</a:t>
            </a:fld>
            <a:endParaRPr lang="en-US"/>
          </a:p>
        </p:txBody>
      </p:sp>
    </p:spTree>
    <p:extLst>
      <p:ext uri="{BB962C8B-B14F-4D97-AF65-F5344CB8AC3E}">
        <p14:creationId xmlns:p14="http://schemas.microsoft.com/office/powerpoint/2010/main" val="112524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1E47-B109-446C-9E0B-79AA3486170C}" type="slidenum">
              <a:rPr lang="en-US" smtClean="0"/>
              <a:t>10</a:t>
            </a:fld>
            <a:endParaRPr lang="en-US"/>
          </a:p>
        </p:txBody>
      </p:sp>
    </p:spTree>
    <p:extLst>
      <p:ext uri="{BB962C8B-B14F-4D97-AF65-F5344CB8AC3E}">
        <p14:creationId xmlns:p14="http://schemas.microsoft.com/office/powerpoint/2010/main" val="206166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C7FBC3-EBD2-4D7D-8710-E91A6644FBC0}" type="slidenum">
              <a:rPr lang="en-US" smtClean="0"/>
              <a:pPr/>
              <a:t>27</a:t>
            </a:fld>
            <a:endParaRPr lang="en-US"/>
          </a:p>
        </p:txBody>
      </p:sp>
    </p:spTree>
    <p:extLst>
      <p:ext uri="{BB962C8B-B14F-4D97-AF65-F5344CB8AC3E}">
        <p14:creationId xmlns:p14="http://schemas.microsoft.com/office/powerpoint/2010/main" val="4150835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7C4978-EBC1-C24C-BAF0-0F892889F649}"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7A7C-3570-4203-89F8-B5F1A769E4F2}" type="slidenum">
              <a:rPr lang="en-US" smtClean="0"/>
              <a:pPr/>
              <a:t>‹#›</a:t>
            </a:fld>
            <a:endParaRPr lang="en-US"/>
          </a:p>
        </p:txBody>
      </p:sp>
      <p:pic>
        <p:nvPicPr>
          <p:cNvPr id="7" name="Picture 6" descr="WhitebackPPTCover4_3"/>
          <p:cNvPicPr>
            <a:picLocks noChangeAspect="1" noChangeArrowheads="1"/>
          </p:cNvPicPr>
          <p:nvPr userDrawn="1"/>
        </p:nvPicPr>
        <p:blipFill>
          <a:blip r:embed="rId2" cstate="print"/>
          <a:srcRect t="91228"/>
          <a:stretch>
            <a:fillRect/>
          </a:stretch>
        </p:blipFill>
        <p:spPr bwMode="auto">
          <a:xfrm>
            <a:off x="3175" y="6248400"/>
            <a:ext cx="9137650" cy="600075"/>
          </a:xfrm>
          <a:prstGeom prst="rect">
            <a:avLst/>
          </a:prstGeom>
          <a:noFill/>
        </p:spPr>
      </p:pic>
      <p:pic>
        <p:nvPicPr>
          <p:cNvPr id="8" name="Picture 14"/>
          <p:cNvPicPr>
            <a:picLocks noChangeAspect="1" noChangeArrowheads="1"/>
          </p:cNvPicPr>
          <p:nvPr userDrawn="1"/>
        </p:nvPicPr>
        <p:blipFill>
          <a:blip r:embed="rId3" cstate="print"/>
          <a:srcRect/>
          <a:stretch>
            <a:fillRect/>
          </a:stretch>
        </p:blipFill>
        <p:spPr bwMode="auto">
          <a:xfrm>
            <a:off x="0" y="0"/>
            <a:ext cx="9144000" cy="1295400"/>
          </a:xfrm>
          <a:prstGeom prst="rect">
            <a:avLst/>
          </a:prstGeom>
          <a:noFill/>
          <a:ln w="9525">
            <a:noFill/>
            <a:miter lim="800000"/>
            <a:headEnd/>
            <a:tailEnd/>
          </a:ln>
        </p:spPr>
      </p:pic>
      <p:sp>
        <p:nvSpPr>
          <p:cNvPr id="9" name="Rectangle 8"/>
          <p:cNvSpPr/>
          <p:nvPr userDrawn="1"/>
        </p:nvSpPr>
        <p:spPr bwMode="auto">
          <a:xfrm>
            <a:off x="0" y="6172200"/>
            <a:ext cx="9144000" cy="45720"/>
          </a:xfrm>
          <a:prstGeom prst="rect">
            <a:avLst/>
          </a:prstGeom>
          <a:solidFill>
            <a:srgbClr val="B32A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CC269-4CD3-D648-BA8F-A601865385FE}"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DA454-3A94-43BC-829F-969C4DBCD63E}" type="slidenum">
              <a:rPr lang="en-US" smtClean="0"/>
              <a:pPr/>
              <a:t>‹#›</a:t>
            </a:fld>
            <a:endParaRPr lang="en-US">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5E26F-BBE8-BC48-B55C-6115862A1782}"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00F4C-AA9D-4C3C-8CB0-0F69A7168FE8}" type="slidenum">
              <a:rPr lang="en-US" smtClean="0"/>
              <a:pPr/>
              <a:t>‹#›</a:t>
            </a:fld>
            <a:endParaRPr 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C52A9-CAB8-BA45-9BEF-6A3819B7E90B}"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0B65A-7F83-4480-B6A7-8755A19022D9}" type="slidenum">
              <a:rPr lang="en-US" smtClean="0"/>
              <a:pPr/>
              <a:t>‹#›</a:t>
            </a:fld>
            <a:endParaRPr 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328E1-6CEC-2E4A-9E02-E5D2CFE1E893}"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BCDD-0198-4513-808A-B292E7E9CAB9}" type="slidenum">
              <a:rPr lang="en-US" smtClean="0"/>
              <a:pPr/>
              <a:t>‹#›</a:t>
            </a:fld>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E4F4F5-0565-2D40-811E-92FBAD2DC705}"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7D9DE-6173-4429-8113-4364E57E7519}" type="slidenum">
              <a:rPr lang="en-US" smtClean="0"/>
              <a:pPr/>
              <a:t>‹#›</a:t>
            </a:fld>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8B4D72-5937-6D48-9C44-361A21ED6A2B}" type="datetime1">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47A59-982B-405B-82B8-68E5FD6E3DBA}" type="slidenum">
              <a:rPr lang="en-US" smtClean="0"/>
              <a:pPr/>
              <a:t>‹#›</a:t>
            </a:fld>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D3993D-4C0B-F543-8796-842604875F37}" type="datetime1">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5C297-ECF7-42B2-93FE-FBF3A1A8BAA6}" type="slidenum">
              <a:rPr lang="en-US" smtClean="0"/>
              <a:pPr/>
              <a:t>‹#›</a:t>
            </a:fld>
            <a:endParaRPr 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C178D-2914-AA42-94C4-611B90FD3565}" type="datetime1">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F6C516-479E-49FA-BB38-897CB2A4DFB8}" type="slidenum">
              <a:rPr lang="en-US" smtClean="0"/>
              <a:pPr/>
              <a:t>‹#›</a:t>
            </a:fld>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CD9FA2-5AF8-4A4C-903E-B7C49A98728B}"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BCD7-1BC7-4DF8-9760-3C3420146C69}" type="slidenum">
              <a:rPr lang="en-US" smtClean="0"/>
              <a:pPr/>
              <a:t>‹#›</a:t>
            </a:fld>
            <a:endParaRPr lang="en-US">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E06F32-5AA8-0A41-A975-1296FE900FCA}"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D05CC-D61E-4E9F-9790-1980B0C430D4}" type="slidenum">
              <a:rPr lang="en-US" smtClean="0"/>
              <a:pPr/>
              <a:t>‹#›</a:t>
            </a:fld>
            <a:endParaRPr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2D5B1-A396-B147-95C8-B1DD7617F789}" type="datetime1">
              <a:rPr lang="en-US" smtClean="0"/>
              <a:t>3/13/2018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50C3-AEE7-4176-96FF-968DCFC74AC1}" type="slidenum">
              <a:rPr lang="en-US" smtClean="0"/>
              <a:pPr/>
              <a:t>‹#›</a:t>
            </a:fld>
            <a:endParaRPr lang="en-US"/>
          </a:p>
        </p:txBody>
      </p:sp>
      <p:pic>
        <p:nvPicPr>
          <p:cNvPr id="7" name="Picture 6" descr="WhitebackPPTCover4_3"/>
          <p:cNvPicPr>
            <a:picLocks noChangeAspect="1" noChangeArrowheads="1"/>
          </p:cNvPicPr>
          <p:nvPr userDrawn="1"/>
        </p:nvPicPr>
        <p:blipFill>
          <a:blip r:embed="rId13" cstate="print"/>
          <a:srcRect t="91228"/>
          <a:stretch>
            <a:fillRect/>
          </a:stretch>
        </p:blipFill>
        <p:spPr bwMode="auto">
          <a:xfrm>
            <a:off x="3175" y="6248400"/>
            <a:ext cx="9137650" cy="600075"/>
          </a:xfrm>
          <a:prstGeom prst="rect">
            <a:avLst/>
          </a:prstGeom>
          <a:noFill/>
        </p:spPr>
      </p:pic>
      <p:pic>
        <p:nvPicPr>
          <p:cNvPr id="8" name="Picture 14"/>
          <p:cNvPicPr>
            <a:picLocks noChangeAspect="1" noChangeArrowheads="1"/>
          </p:cNvPicPr>
          <p:nvPr userDrawn="1"/>
        </p:nvPicPr>
        <p:blipFill>
          <a:blip r:embed="rId14" cstate="print"/>
          <a:srcRect/>
          <a:stretch>
            <a:fillRect/>
          </a:stretch>
        </p:blipFill>
        <p:spPr bwMode="auto">
          <a:xfrm>
            <a:off x="0" y="0"/>
            <a:ext cx="9144000" cy="1295400"/>
          </a:xfrm>
          <a:prstGeom prst="rect">
            <a:avLst/>
          </a:prstGeom>
          <a:noFill/>
          <a:ln w="9525">
            <a:noFill/>
            <a:miter lim="800000"/>
            <a:headEnd/>
            <a:tailEnd/>
          </a:ln>
        </p:spPr>
      </p:pic>
      <p:sp>
        <p:nvSpPr>
          <p:cNvPr id="9" name="Rectangle 8"/>
          <p:cNvSpPr/>
          <p:nvPr userDrawn="1"/>
        </p:nvSpPr>
        <p:spPr bwMode="auto">
          <a:xfrm>
            <a:off x="0" y="6172200"/>
            <a:ext cx="9144000" cy="45720"/>
          </a:xfrm>
          <a:prstGeom prst="rect">
            <a:avLst/>
          </a:prstGeom>
          <a:solidFill>
            <a:srgbClr val="B32A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133600"/>
            <a:ext cx="7772400" cy="1470025"/>
          </a:xfrm>
        </p:spPr>
        <p:txBody>
          <a:bodyPr/>
          <a:lstStyle/>
          <a:p>
            <a:r>
              <a:rPr lang="en-US" dirty="0"/>
              <a:t>2018 Form 471</a:t>
            </a:r>
            <a:endParaRPr lang="en-US" dirty="0">
              <a:solidFill>
                <a:schemeClr val="tx1"/>
              </a:solidFill>
            </a:endParaRPr>
          </a:p>
        </p:txBody>
      </p:sp>
      <p:sp>
        <p:nvSpPr>
          <p:cNvPr id="10243" name="Rectangle 3"/>
          <p:cNvSpPr>
            <a:spLocks noGrp="1" noChangeArrowheads="1"/>
          </p:cNvSpPr>
          <p:nvPr>
            <p:ph type="subTitle" idx="1"/>
          </p:nvPr>
        </p:nvSpPr>
        <p:spPr>
          <a:xfrm>
            <a:off x="1371600" y="3886200"/>
            <a:ext cx="6400800" cy="1752600"/>
          </a:xfrm>
        </p:spPr>
        <p:txBody>
          <a:bodyPr>
            <a:normAutofit/>
          </a:bodyPr>
          <a:lstStyle/>
          <a:p>
            <a:r>
              <a:rPr lang="en-US" dirty="0">
                <a:solidFill>
                  <a:schemeClr val="tx1"/>
                </a:solidFill>
              </a:rPr>
              <a:t>Step-by-Step for Filing the Form 471 Using ITS as the Billed Entity</a:t>
            </a:r>
          </a:p>
          <a:p>
            <a:r>
              <a:rPr lang="en-US" dirty="0">
                <a:solidFill>
                  <a:schemeClr val="tx1"/>
                </a:solidFill>
              </a:rPr>
              <a:t>ATT Long Distance</a:t>
            </a:r>
          </a:p>
        </p:txBody>
      </p:sp>
      <p:sp>
        <p:nvSpPr>
          <p:cNvPr id="3" name="Slide Number Placeholder 2"/>
          <p:cNvSpPr>
            <a:spLocks noGrp="1"/>
          </p:cNvSpPr>
          <p:nvPr>
            <p:ph type="sldNum" sz="quarter" idx="12"/>
          </p:nvPr>
        </p:nvSpPr>
        <p:spPr/>
        <p:txBody>
          <a:bodyPr/>
          <a:lstStyle/>
          <a:p>
            <a:fld id="{24697A7C-3570-4203-89F8-B5F1A769E4F2}"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CE9CD3-9684-4546-81CB-25BE1BCD8737}"/>
              </a:ext>
            </a:extLst>
          </p:cNvPr>
          <p:cNvPicPr>
            <a:picLocks noChangeAspect="1"/>
          </p:cNvPicPr>
          <p:nvPr/>
        </p:nvPicPr>
        <p:blipFill>
          <a:blip r:embed="rId3"/>
          <a:stretch>
            <a:fillRect/>
          </a:stretch>
        </p:blipFill>
        <p:spPr>
          <a:xfrm>
            <a:off x="319087" y="1636682"/>
            <a:ext cx="8367713" cy="3925918"/>
          </a:xfrm>
          <a:prstGeom prst="rect">
            <a:avLst/>
          </a:prstGeom>
        </p:spPr>
      </p:pic>
      <p:sp>
        <p:nvSpPr>
          <p:cNvPr id="12" name="Text Box 10"/>
          <p:cNvSpPr txBox="1">
            <a:spLocks noChangeArrowheads="1"/>
          </p:cNvSpPr>
          <p:nvPr/>
        </p:nvSpPr>
        <p:spPr bwMode="auto">
          <a:xfrm>
            <a:off x="4267200" y="2514601"/>
            <a:ext cx="472440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1600" dirty="0">
                <a:solidFill>
                  <a:srgbClr val="FF0000"/>
                </a:solidFill>
              </a:rPr>
              <a:t>Upload your “Memo to File” document.</a:t>
            </a:r>
          </a:p>
          <a:p>
            <a:pPr>
              <a:spcBef>
                <a:spcPct val="50000"/>
              </a:spcBef>
            </a:pPr>
            <a:r>
              <a:rPr lang="en-US" altLang="en-US" sz="1600" dirty="0">
                <a:solidFill>
                  <a:srgbClr val="FF0000"/>
                </a:solidFill>
              </a:rPr>
              <a:t>Be sure to add a description:  This is the Memorialization Document to use the NCDIT SMC for Voice Services</a:t>
            </a:r>
          </a:p>
        </p:txBody>
      </p:sp>
      <p:sp>
        <p:nvSpPr>
          <p:cNvPr id="14" name="Line 7"/>
          <p:cNvSpPr>
            <a:spLocks noChangeShapeType="1"/>
          </p:cNvSpPr>
          <p:nvPr/>
        </p:nvSpPr>
        <p:spPr bwMode="auto">
          <a:xfrm>
            <a:off x="5638800" y="3581400"/>
            <a:ext cx="769143" cy="5334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 name="Text Box 10"/>
          <p:cNvSpPr txBox="1">
            <a:spLocks noChangeArrowheads="1"/>
          </p:cNvSpPr>
          <p:nvPr/>
        </p:nvSpPr>
        <p:spPr bwMode="auto">
          <a:xfrm>
            <a:off x="5791200" y="5540514"/>
            <a:ext cx="3352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2000" dirty="0">
                <a:solidFill>
                  <a:srgbClr val="FF0000"/>
                </a:solidFill>
              </a:rPr>
              <a:t>       Click on the “Save &amp; Continue” button to proceed </a:t>
            </a:r>
          </a:p>
        </p:txBody>
      </p:sp>
      <p:sp>
        <p:nvSpPr>
          <p:cNvPr id="17" name="Line 6"/>
          <p:cNvSpPr>
            <a:spLocks noChangeShapeType="1"/>
          </p:cNvSpPr>
          <p:nvPr/>
        </p:nvSpPr>
        <p:spPr bwMode="auto">
          <a:xfrm>
            <a:off x="5164784" y="5287238"/>
            <a:ext cx="2133600" cy="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 name="Slide Number Placeholder 2"/>
          <p:cNvSpPr>
            <a:spLocks noGrp="1"/>
          </p:cNvSpPr>
          <p:nvPr>
            <p:ph type="sldNum" sz="quarter" idx="12"/>
          </p:nvPr>
        </p:nvSpPr>
        <p:spPr/>
        <p:txBody>
          <a:bodyPr/>
          <a:lstStyle/>
          <a:p>
            <a:fld id="{E7E0B65A-7F83-4480-B6A7-8755A19022D9}" type="slidenum">
              <a:rPr lang="en-US" smtClean="0"/>
              <a:pPr/>
              <a:t>10</a:t>
            </a:fld>
            <a:endParaRPr lang="en-US">
              <a:solidFill>
                <a:schemeClr val="tx1"/>
              </a:solidFill>
            </a:endParaRPr>
          </a:p>
        </p:txBody>
      </p:sp>
      <p:sp>
        <p:nvSpPr>
          <p:cNvPr id="16" name="Rectangle 15"/>
          <p:cNvSpPr/>
          <p:nvPr/>
        </p:nvSpPr>
        <p:spPr>
          <a:xfrm>
            <a:off x="7543800" y="5181600"/>
            <a:ext cx="1371600" cy="381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CB36DE0-110D-46D9-9F4C-A4AEEC209222}"/>
              </a:ext>
            </a:extLst>
          </p:cNvPr>
          <p:cNvSpPr/>
          <p:nvPr/>
        </p:nvSpPr>
        <p:spPr>
          <a:xfrm>
            <a:off x="381000" y="3733800"/>
            <a:ext cx="1676400"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48200" y="4191000"/>
            <a:ext cx="32766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ine 7"/>
          <p:cNvSpPr>
            <a:spLocks noChangeShapeType="1"/>
          </p:cNvSpPr>
          <p:nvPr/>
        </p:nvSpPr>
        <p:spPr bwMode="auto">
          <a:xfrm flipH="1">
            <a:off x="2362200" y="2819400"/>
            <a:ext cx="1981200" cy="13716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129589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F72BEB-FBDE-403D-ACD3-EE2F4530B488}"/>
              </a:ext>
            </a:extLst>
          </p:cNvPr>
          <p:cNvPicPr>
            <a:picLocks noChangeAspect="1"/>
          </p:cNvPicPr>
          <p:nvPr/>
        </p:nvPicPr>
        <p:blipFill>
          <a:blip r:embed="rId2"/>
          <a:stretch>
            <a:fillRect/>
          </a:stretch>
        </p:blipFill>
        <p:spPr>
          <a:xfrm>
            <a:off x="205222" y="1828799"/>
            <a:ext cx="8835410" cy="3670661"/>
          </a:xfrm>
          <a:prstGeom prst="rect">
            <a:avLst/>
          </a:prstGeom>
        </p:spPr>
      </p:pic>
      <p:sp>
        <p:nvSpPr>
          <p:cNvPr id="7" name="Text Box 11"/>
          <p:cNvSpPr txBox="1">
            <a:spLocks noChangeArrowheads="1"/>
          </p:cNvSpPr>
          <p:nvPr/>
        </p:nvSpPr>
        <p:spPr bwMode="auto">
          <a:xfrm>
            <a:off x="3810787" y="3506236"/>
            <a:ext cx="3458638"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1800" dirty="0">
                <a:solidFill>
                  <a:srgbClr val="FF0000"/>
                </a:solidFill>
              </a:rPr>
              <a:t>Yes to both </a:t>
            </a:r>
            <a:r>
              <a:rPr lang="mr-IN" altLang="en-US" sz="1800" dirty="0">
                <a:solidFill>
                  <a:srgbClr val="FF0000"/>
                </a:solidFill>
              </a:rPr>
              <a:t>–</a:t>
            </a:r>
            <a:r>
              <a:rPr lang="en-US" altLang="en-US" sz="1800" dirty="0">
                <a:solidFill>
                  <a:srgbClr val="FF0000"/>
                </a:solidFill>
              </a:rPr>
              <a:t> these are </a:t>
            </a:r>
            <a:r>
              <a:rPr lang="en-US" altLang="en-US" sz="1800" dirty="0" err="1">
                <a:solidFill>
                  <a:srgbClr val="FF0000"/>
                </a:solidFill>
              </a:rPr>
              <a:t>contrats</a:t>
            </a:r>
            <a:r>
              <a:rPr lang="en-US" altLang="en-US" sz="1800" dirty="0">
                <a:solidFill>
                  <a:srgbClr val="FF0000"/>
                </a:solidFill>
              </a:rPr>
              <a:t> that NC </a:t>
            </a:r>
            <a:r>
              <a:rPr lang="en-US" altLang="en-US" sz="1800" dirty="0" err="1">
                <a:solidFill>
                  <a:srgbClr val="FF0000"/>
                </a:solidFill>
              </a:rPr>
              <a:t>Deptartment</a:t>
            </a:r>
            <a:r>
              <a:rPr lang="en-US" altLang="en-US" sz="1800" dirty="0">
                <a:solidFill>
                  <a:srgbClr val="FF0000"/>
                </a:solidFill>
              </a:rPr>
              <a:t> of Information Technology has negotiated.</a:t>
            </a:r>
          </a:p>
          <a:p>
            <a:pPr>
              <a:spcBef>
                <a:spcPct val="50000"/>
              </a:spcBef>
            </a:pPr>
            <a:r>
              <a:rPr lang="en-US" altLang="en-US" sz="1800" dirty="0">
                <a:solidFill>
                  <a:srgbClr val="FF0000"/>
                </a:solidFill>
              </a:rPr>
              <a:t>Click SAVE &amp; CONTINUE</a:t>
            </a:r>
          </a:p>
          <a:p>
            <a:pPr>
              <a:spcBef>
                <a:spcPct val="50000"/>
              </a:spcBef>
            </a:pPr>
            <a:endParaRPr lang="en-US" altLang="en-US" sz="1800" dirty="0">
              <a:solidFill>
                <a:srgbClr val="FF0000"/>
              </a:solidFill>
            </a:endParaRPr>
          </a:p>
        </p:txBody>
      </p:sp>
      <p:sp>
        <p:nvSpPr>
          <p:cNvPr id="3" name="Slide Number Placeholder 2"/>
          <p:cNvSpPr>
            <a:spLocks noGrp="1"/>
          </p:cNvSpPr>
          <p:nvPr>
            <p:ph type="sldNum" sz="quarter" idx="12"/>
          </p:nvPr>
        </p:nvSpPr>
        <p:spPr/>
        <p:txBody>
          <a:bodyPr/>
          <a:lstStyle/>
          <a:p>
            <a:fld id="{4BF6C516-479E-49FA-BB38-897CB2A4DFB8}" type="slidenum">
              <a:rPr lang="en-US" smtClean="0"/>
              <a:pPr/>
              <a:t>11</a:t>
            </a:fld>
            <a:endParaRPr lang="en-US">
              <a:solidFill>
                <a:schemeClr val="tx1"/>
              </a:solidFill>
            </a:endParaRPr>
          </a:p>
        </p:txBody>
      </p:sp>
      <p:sp>
        <p:nvSpPr>
          <p:cNvPr id="4" name="Rectangle 3"/>
          <p:cNvSpPr/>
          <p:nvPr/>
        </p:nvSpPr>
        <p:spPr>
          <a:xfrm>
            <a:off x="205222" y="3682662"/>
            <a:ext cx="480578" cy="432138"/>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24489" y="4334850"/>
            <a:ext cx="461311" cy="541949"/>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20000" y="4993552"/>
            <a:ext cx="1392057" cy="505907"/>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09600" y="3810000"/>
            <a:ext cx="4572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9600" y="4495800"/>
            <a:ext cx="5334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12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AB4A2F-D5D0-4826-89BE-5AEE119407C5}"/>
              </a:ext>
            </a:extLst>
          </p:cNvPr>
          <p:cNvPicPr>
            <a:picLocks noChangeAspect="1"/>
          </p:cNvPicPr>
          <p:nvPr/>
        </p:nvPicPr>
        <p:blipFill>
          <a:blip r:embed="rId2"/>
          <a:stretch>
            <a:fillRect/>
          </a:stretch>
        </p:blipFill>
        <p:spPr>
          <a:xfrm>
            <a:off x="38098" y="1219997"/>
            <a:ext cx="9048750" cy="3886200"/>
          </a:xfrm>
          <a:prstGeom prst="rect">
            <a:avLst/>
          </a:prstGeom>
        </p:spPr>
      </p:pic>
      <p:sp>
        <p:nvSpPr>
          <p:cNvPr id="12" name="Text Box 10"/>
          <p:cNvSpPr txBox="1">
            <a:spLocks noChangeArrowheads="1"/>
          </p:cNvSpPr>
          <p:nvPr/>
        </p:nvSpPr>
        <p:spPr bwMode="auto">
          <a:xfrm>
            <a:off x="4181722" y="2332573"/>
            <a:ext cx="499561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2000" dirty="0">
                <a:solidFill>
                  <a:srgbClr val="FF0000"/>
                </a:solidFill>
              </a:rPr>
              <a:t>Yes to both of </a:t>
            </a:r>
            <a:r>
              <a:rPr lang="mr-IN" altLang="en-US" sz="2000" dirty="0">
                <a:solidFill>
                  <a:srgbClr val="FF0000"/>
                </a:solidFill>
              </a:rPr>
              <a:t>–</a:t>
            </a:r>
            <a:r>
              <a:rPr lang="en-US" altLang="en-US" sz="2000" dirty="0">
                <a:solidFill>
                  <a:srgbClr val="FF0000"/>
                </a:solidFill>
              </a:rPr>
              <a:t> again, you are using the pricing that DIT has negotiated on behalf of all NC entities.</a:t>
            </a:r>
          </a:p>
          <a:p>
            <a:pPr>
              <a:spcBef>
                <a:spcPct val="50000"/>
              </a:spcBef>
            </a:pPr>
            <a:r>
              <a:rPr lang="en-US" altLang="en-US" sz="2000" dirty="0">
                <a:solidFill>
                  <a:srgbClr val="FF0000"/>
                </a:solidFill>
              </a:rPr>
              <a:t>Save and continue.</a:t>
            </a:r>
          </a:p>
        </p:txBody>
      </p:sp>
      <p:sp>
        <p:nvSpPr>
          <p:cNvPr id="6" name="Slide Number Placeholder 5"/>
          <p:cNvSpPr>
            <a:spLocks noGrp="1"/>
          </p:cNvSpPr>
          <p:nvPr>
            <p:ph type="sldNum" sz="quarter" idx="12"/>
          </p:nvPr>
        </p:nvSpPr>
        <p:spPr/>
        <p:txBody>
          <a:bodyPr/>
          <a:lstStyle/>
          <a:p>
            <a:fld id="{4BF6C516-479E-49FA-BB38-897CB2A4DFB8}" type="slidenum">
              <a:rPr lang="en-US" smtClean="0"/>
              <a:pPr/>
              <a:t>12</a:t>
            </a:fld>
            <a:endParaRPr lang="en-US">
              <a:solidFill>
                <a:schemeClr val="tx1"/>
              </a:solidFill>
            </a:endParaRPr>
          </a:p>
        </p:txBody>
      </p:sp>
      <p:sp>
        <p:nvSpPr>
          <p:cNvPr id="17" name="Rectangle 16"/>
          <p:cNvSpPr/>
          <p:nvPr/>
        </p:nvSpPr>
        <p:spPr>
          <a:xfrm>
            <a:off x="47625" y="4038600"/>
            <a:ext cx="485775" cy="381000"/>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0" y="3276600"/>
            <a:ext cx="533400" cy="457200"/>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8043860" y="4702972"/>
            <a:ext cx="1009650" cy="403225"/>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flipH="1">
            <a:off x="609600" y="4114800"/>
            <a:ext cx="2286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33400" y="3429000"/>
            <a:ext cx="5334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177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384B7A-D2D1-40DB-9920-1C5542EB31F7}"/>
              </a:ext>
            </a:extLst>
          </p:cNvPr>
          <p:cNvPicPr>
            <a:picLocks noChangeAspect="1"/>
          </p:cNvPicPr>
          <p:nvPr/>
        </p:nvPicPr>
        <p:blipFill>
          <a:blip r:embed="rId2"/>
          <a:stretch>
            <a:fillRect/>
          </a:stretch>
        </p:blipFill>
        <p:spPr>
          <a:xfrm>
            <a:off x="142875" y="1535905"/>
            <a:ext cx="8991600" cy="4200525"/>
          </a:xfrm>
          <a:prstGeom prst="rect">
            <a:avLst/>
          </a:prstGeom>
        </p:spPr>
      </p:pic>
      <p:sp>
        <p:nvSpPr>
          <p:cNvPr id="3" name="Slide Number Placeholder 2"/>
          <p:cNvSpPr>
            <a:spLocks noGrp="1"/>
          </p:cNvSpPr>
          <p:nvPr>
            <p:ph type="sldNum" sz="quarter" idx="12"/>
          </p:nvPr>
        </p:nvSpPr>
        <p:spPr/>
        <p:txBody>
          <a:bodyPr/>
          <a:lstStyle/>
          <a:p>
            <a:fld id="{4BF6C516-479E-49FA-BB38-897CB2A4DFB8}" type="slidenum">
              <a:rPr lang="en-US" smtClean="0"/>
              <a:pPr/>
              <a:t>13</a:t>
            </a:fld>
            <a:endParaRPr lang="en-US">
              <a:solidFill>
                <a:schemeClr val="tx1"/>
              </a:solidFill>
            </a:endParaRPr>
          </a:p>
        </p:txBody>
      </p:sp>
      <p:sp>
        <p:nvSpPr>
          <p:cNvPr id="11" name="Rectangle 10"/>
          <p:cNvSpPr/>
          <p:nvPr/>
        </p:nvSpPr>
        <p:spPr>
          <a:xfrm>
            <a:off x="142875" y="2133600"/>
            <a:ext cx="990600" cy="381000"/>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09537" y="2816224"/>
            <a:ext cx="990600" cy="381000"/>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638674" y="1764504"/>
            <a:ext cx="1724025" cy="750095"/>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09536" y="3802062"/>
            <a:ext cx="2024063" cy="1150938"/>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8496300" y="4724400"/>
            <a:ext cx="647700" cy="38100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691A665-A6F1-4F93-8708-BCA589462B51}"/>
              </a:ext>
            </a:extLst>
          </p:cNvPr>
          <p:cNvSpPr txBox="1"/>
          <p:nvPr/>
        </p:nvSpPr>
        <p:spPr>
          <a:xfrm>
            <a:off x="1752600" y="4016465"/>
            <a:ext cx="1828800" cy="830997"/>
          </a:xfrm>
          <a:prstGeom prst="rect">
            <a:avLst/>
          </a:prstGeom>
          <a:solidFill>
            <a:srgbClr val="FFFF00"/>
          </a:solidFill>
        </p:spPr>
        <p:txBody>
          <a:bodyPr wrap="square" rtlCol="0">
            <a:spAutoFit/>
          </a:bodyPr>
          <a:lstStyle/>
          <a:p>
            <a:r>
              <a:rPr lang="en-US" dirty="0"/>
              <a:t>Find your 470#</a:t>
            </a:r>
          </a:p>
        </p:txBody>
      </p:sp>
      <p:sp>
        <p:nvSpPr>
          <p:cNvPr id="8" name="TextBox 7">
            <a:extLst>
              <a:ext uri="{FF2B5EF4-FFF2-40B4-BE49-F238E27FC236}">
                <a16:creationId xmlns:a16="http://schemas.microsoft.com/office/drawing/2014/main" id="{410E64B0-44B4-4F23-83B0-D023567764F6}"/>
              </a:ext>
            </a:extLst>
          </p:cNvPr>
          <p:cNvSpPr txBox="1"/>
          <p:nvPr/>
        </p:nvSpPr>
        <p:spPr>
          <a:xfrm>
            <a:off x="4953000" y="2613848"/>
            <a:ext cx="2886075" cy="830997"/>
          </a:xfrm>
          <a:prstGeom prst="rect">
            <a:avLst/>
          </a:prstGeom>
          <a:noFill/>
        </p:spPr>
        <p:txBody>
          <a:bodyPr wrap="square" rtlCol="0">
            <a:spAutoFit/>
          </a:bodyPr>
          <a:lstStyle/>
          <a:p>
            <a:r>
              <a:rPr lang="en-US" dirty="0">
                <a:ln>
                  <a:solidFill>
                    <a:srgbClr val="FF0000"/>
                  </a:solidFill>
                </a:ln>
              </a:rPr>
              <a:t>Enter the # bids received</a:t>
            </a:r>
          </a:p>
        </p:txBody>
      </p:sp>
      <p:cxnSp>
        <p:nvCxnSpPr>
          <p:cNvPr id="10" name="Connector: Elbow 9">
            <a:extLst>
              <a:ext uri="{FF2B5EF4-FFF2-40B4-BE49-F238E27FC236}">
                <a16:creationId xmlns:a16="http://schemas.microsoft.com/office/drawing/2014/main" id="{9A69F87B-6E58-4388-8CA6-FB75F13AA6E0}"/>
              </a:ext>
            </a:extLst>
          </p:cNvPr>
          <p:cNvCxnSpPr>
            <a:cxnSpLocks/>
          </p:cNvCxnSpPr>
          <p:nvPr/>
        </p:nvCxnSpPr>
        <p:spPr>
          <a:xfrm rot="16200000" flipV="1">
            <a:off x="4501550" y="2813652"/>
            <a:ext cx="750503" cy="152399"/>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59F18FC-C005-4E07-BD88-BFC3200ACDF8}"/>
              </a:ext>
            </a:extLst>
          </p:cNvPr>
          <p:cNvCxnSpPr/>
          <p:nvPr/>
        </p:nvCxnSpPr>
        <p:spPr>
          <a:xfrm>
            <a:off x="4953000" y="4953000"/>
            <a:ext cx="2667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152400" y="228600"/>
            <a:ext cx="6096000" cy="461665"/>
          </a:xfrm>
          <a:prstGeom prst="rect">
            <a:avLst/>
          </a:prstGeom>
        </p:spPr>
        <p:txBody>
          <a:bodyPr wrap="square">
            <a:spAutoFit/>
          </a:bodyPr>
          <a:lstStyle/>
          <a:p>
            <a:r>
              <a:rPr lang="en-US" dirty="0">
                <a:solidFill>
                  <a:srgbClr val="FFFFFF"/>
                </a:solidFill>
              </a:rPr>
              <a:t>Establishing 470 and Bids Received</a:t>
            </a:r>
          </a:p>
        </p:txBody>
      </p:sp>
    </p:spTree>
    <p:extLst>
      <p:ext uri="{BB962C8B-B14F-4D97-AF65-F5344CB8AC3E}">
        <p14:creationId xmlns:p14="http://schemas.microsoft.com/office/powerpoint/2010/main" val="264771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DFA3E3-95C1-48BC-8905-0C3BBD7C0C37}"/>
              </a:ext>
            </a:extLst>
          </p:cNvPr>
          <p:cNvSpPr>
            <a:spLocks noGrp="1"/>
          </p:cNvSpPr>
          <p:nvPr>
            <p:ph type="sldNum" sz="quarter" idx="12"/>
          </p:nvPr>
        </p:nvSpPr>
        <p:spPr/>
        <p:txBody>
          <a:bodyPr/>
          <a:lstStyle/>
          <a:p>
            <a:fld id="{4BF6C516-479E-49FA-BB38-897CB2A4DFB8}" type="slidenum">
              <a:rPr lang="en-US" smtClean="0"/>
              <a:pPr/>
              <a:t>14</a:t>
            </a:fld>
            <a:endParaRPr lang="en-US">
              <a:solidFill>
                <a:schemeClr val="tx1"/>
              </a:solidFill>
            </a:endParaRPr>
          </a:p>
        </p:txBody>
      </p:sp>
      <p:pic>
        <p:nvPicPr>
          <p:cNvPr id="3" name="Picture 2">
            <a:extLst>
              <a:ext uri="{FF2B5EF4-FFF2-40B4-BE49-F238E27FC236}">
                <a16:creationId xmlns:a16="http://schemas.microsoft.com/office/drawing/2014/main" id="{5C3E4854-93D4-4542-8E92-31DFF09A03F6}"/>
              </a:ext>
            </a:extLst>
          </p:cNvPr>
          <p:cNvPicPr>
            <a:picLocks noChangeAspect="1"/>
          </p:cNvPicPr>
          <p:nvPr/>
        </p:nvPicPr>
        <p:blipFill>
          <a:blip r:embed="rId2"/>
          <a:stretch>
            <a:fillRect/>
          </a:stretch>
        </p:blipFill>
        <p:spPr>
          <a:xfrm>
            <a:off x="0" y="1371600"/>
            <a:ext cx="9144000" cy="3472644"/>
          </a:xfrm>
          <a:prstGeom prst="rect">
            <a:avLst/>
          </a:prstGeom>
        </p:spPr>
      </p:pic>
      <p:sp>
        <p:nvSpPr>
          <p:cNvPr id="4" name="Rectangle 3">
            <a:extLst>
              <a:ext uri="{FF2B5EF4-FFF2-40B4-BE49-F238E27FC236}">
                <a16:creationId xmlns:a16="http://schemas.microsoft.com/office/drawing/2014/main" id="{B7F0D7DD-EE60-4AB5-B213-24487228FE29}"/>
              </a:ext>
            </a:extLst>
          </p:cNvPr>
          <p:cNvSpPr/>
          <p:nvPr/>
        </p:nvSpPr>
        <p:spPr>
          <a:xfrm>
            <a:off x="152400" y="3657600"/>
            <a:ext cx="11430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47F210-C4A4-427C-9CAD-C81B52C06327}"/>
              </a:ext>
            </a:extLst>
          </p:cNvPr>
          <p:cNvSpPr txBox="1"/>
          <p:nvPr/>
        </p:nvSpPr>
        <p:spPr>
          <a:xfrm>
            <a:off x="228600" y="4844244"/>
            <a:ext cx="3200400" cy="830997"/>
          </a:xfrm>
          <a:prstGeom prst="rect">
            <a:avLst/>
          </a:prstGeom>
          <a:noFill/>
          <a:ln>
            <a:solidFill>
              <a:srgbClr val="FF0000"/>
            </a:solidFill>
          </a:ln>
        </p:spPr>
        <p:txBody>
          <a:bodyPr wrap="square" rtlCol="0">
            <a:spAutoFit/>
          </a:bodyPr>
          <a:lstStyle/>
          <a:p>
            <a:r>
              <a:rPr lang="en-US" dirty="0"/>
              <a:t>Check the correct 470, Save &amp; Continue</a:t>
            </a:r>
          </a:p>
        </p:txBody>
      </p:sp>
      <p:cxnSp>
        <p:nvCxnSpPr>
          <p:cNvPr id="7" name="Straight Arrow Connector 6">
            <a:extLst>
              <a:ext uri="{FF2B5EF4-FFF2-40B4-BE49-F238E27FC236}">
                <a16:creationId xmlns:a16="http://schemas.microsoft.com/office/drawing/2014/main" id="{93265E2D-8E9C-408E-84C7-1CC34DF67571}"/>
              </a:ext>
            </a:extLst>
          </p:cNvPr>
          <p:cNvCxnSpPr/>
          <p:nvPr/>
        </p:nvCxnSpPr>
        <p:spPr>
          <a:xfrm flipH="1" flipV="1">
            <a:off x="1066800" y="4038600"/>
            <a:ext cx="762000" cy="8056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C84150-1C57-4479-8FD8-A47E10C7240A}"/>
              </a:ext>
            </a:extLst>
          </p:cNvPr>
          <p:cNvSpPr/>
          <p:nvPr/>
        </p:nvSpPr>
        <p:spPr>
          <a:xfrm>
            <a:off x="8001000" y="4343400"/>
            <a:ext cx="990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51B915C-A03C-4280-AB11-3917B1FACBA0}"/>
              </a:ext>
            </a:extLst>
          </p:cNvPr>
          <p:cNvCxnSpPr>
            <a:cxnSpLocks/>
          </p:cNvCxnSpPr>
          <p:nvPr/>
        </p:nvCxnSpPr>
        <p:spPr>
          <a:xfrm>
            <a:off x="3124200" y="4572000"/>
            <a:ext cx="403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152400" y="152400"/>
            <a:ext cx="6705600" cy="461665"/>
          </a:xfrm>
          <a:prstGeom prst="rect">
            <a:avLst/>
          </a:prstGeom>
        </p:spPr>
        <p:txBody>
          <a:bodyPr wrap="square">
            <a:spAutoFit/>
          </a:bodyPr>
          <a:lstStyle/>
          <a:p>
            <a:r>
              <a:rPr lang="en-US" dirty="0">
                <a:solidFill>
                  <a:srgbClr val="FFFFFF"/>
                </a:solidFill>
              </a:rPr>
              <a:t>Search out your  470 </a:t>
            </a:r>
          </a:p>
        </p:txBody>
      </p:sp>
    </p:spTree>
    <p:extLst>
      <p:ext uri="{BB962C8B-B14F-4D97-AF65-F5344CB8AC3E}">
        <p14:creationId xmlns:p14="http://schemas.microsoft.com/office/powerpoint/2010/main" val="687020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AE1531-CFD9-4A09-AB99-A18ED53E3B0F}"/>
              </a:ext>
            </a:extLst>
          </p:cNvPr>
          <p:cNvPicPr>
            <a:picLocks noChangeAspect="1"/>
          </p:cNvPicPr>
          <p:nvPr/>
        </p:nvPicPr>
        <p:blipFill>
          <a:blip r:embed="rId2"/>
          <a:stretch>
            <a:fillRect/>
          </a:stretch>
        </p:blipFill>
        <p:spPr>
          <a:xfrm>
            <a:off x="348223" y="793488"/>
            <a:ext cx="8610600" cy="4246693"/>
          </a:xfrm>
          <a:prstGeom prst="rect">
            <a:avLst/>
          </a:prstGeom>
        </p:spPr>
      </p:pic>
      <p:sp>
        <p:nvSpPr>
          <p:cNvPr id="3" name="Slide Number Placeholder 2"/>
          <p:cNvSpPr>
            <a:spLocks noGrp="1"/>
          </p:cNvSpPr>
          <p:nvPr>
            <p:ph type="sldNum" sz="quarter" idx="12"/>
          </p:nvPr>
        </p:nvSpPr>
        <p:spPr/>
        <p:txBody>
          <a:bodyPr/>
          <a:lstStyle/>
          <a:p>
            <a:fld id="{E7E0B65A-7F83-4480-B6A7-8755A19022D9}" type="slidenum">
              <a:rPr lang="en-US" smtClean="0"/>
              <a:pPr/>
              <a:t>15</a:t>
            </a:fld>
            <a:endParaRPr lang="en-US">
              <a:solidFill>
                <a:schemeClr val="tx1"/>
              </a:solidFill>
            </a:endParaRPr>
          </a:p>
        </p:txBody>
      </p:sp>
      <p:sp>
        <p:nvSpPr>
          <p:cNvPr id="8" name="Rectangle 7"/>
          <p:cNvSpPr/>
          <p:nvPr/>
        </p:nvSpPr>
        <p:spPr>
          <a:xfrm>
            <a:off x="323848" y="2371050"/>
            <a:ext cx="1200151" cy="60075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3849" y="3581400"/>
            <a:ext cx="895350" cy="438931"/>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944412" y="4020331"/>
            <a:ext cx="990600" cy="38100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563975" y="4659181"/>
            <a:ext cx="1371600" cy="38100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70022C0-EFC1-4945-83AA-F296054C5E32}"/>
              </a:ext>
            </a:extLst>
          </p:cNvPr>
          <p:cNvSpPr txBox="1"/>
          <p:nvPr/>
        </p:nvSpPr>
        <p:spPr>
          <a:xfrm>
            <a:off x="4890524" y="2011740"/>
            <a:ext cx="3525375" cy="1200328"/>
          </a:xfrm>
          <a:prstGeom prst="rect">
            <a:avLst/>
          </a:prstGeom>
          <a:noFill/>
        </p:spPr>
        <p:txBody>
          <a:bodyPr wrap="square" rtlCol="0">
            <a:spAutoFit/>
          </a:bodyPr>
          <a:lstStyle/>
          <a:p>
            <a:r>
              <a:rPr lang="en-US" dirty="0">
                <a:solidFill>
                  <a:srgbClr val="C00000"/>
                </a:solidFill>
              </a:rPr>
              <a:t>Account Number is usually the main phone number.</a:t>
            </a:r>
            <a:endParaRPr lang="en-US" dirty="0"/>
          </a:p>
        </p:txBody>
      </p:sp>
      <p:cxnSp>
        <p:nvCxnSpPr>
          <p:cNvPr id="11" name="Straight Arrow Connector 10">
            <a:extLst>
              <a:ext uri="{FF2B5EF4-FFF2-40B4-BE49-F238E27FC236}">
                <a16:creationId xmlns:a16="http://schemas.microsoft.com/office/drawing/2014/main" id="{B636FBE6-6867-4129-8A0F-98D1FC041497}"/>
              </a:ext>
            </a:extLst>
          </p:cNvPr>
          <p:cNvCxnSpPr/>
          <p:nvPr/>
        </p:nvCxnSpPr>
        <p:spPr>
          <a:xfrm flipH="1">
            <a:off x="1981200" y="2671425"/>
            <a:ext cx="282472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96DAD92D-1011-4ACB-B220-A6832B7876BA}"/>
              </a:ext>
            </a:extLst>
          </p:cNvPr>
          <p:cNvCxnSpPr>
            <a:cxnSpLocks/>
          </p:cNvCxnSpPr>
          <p:nvPr/>
        </p:nvCxnSpPr>
        <p:spPr>
          <a:xfrm flipH="1" flipV="1">
            <a:off x="1752600" y="4114802"/>
            <a:ext cx="304800" cy="15239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1905000" y="4419600"/>
            <a:ext cx="5181600" cy="369332"/>
          </a:xfrm>
          <a:prstGeom prst="rect">
            <a:avLst/>
          </a:prstGeom>
          <a:noFill/>
          <a:ln>
            <a:solidFill>
              <a:srgbClr val="B32A1F"/>
            </a:solidFill>
          </a:ln>
        </p:spPr>
        <p:txBody>
          <a:bodyPr wrap="square" rtlCol="0">
            <a:spAutoFit/>
          </a:bodyPr>
          <a:lstStyle/>
          <a:p>
            <a:r>
              <a:rPr lang="en-US" sz="1800" dirty="0">
                <a:solidFill>
                  <a:srgbClr val="B32A1F"/>
                </a:solidFill>
              </a:rPr>
              <a:t>Search for the AT&amp;T SPIN which is 143001192</a:t>
            </a:r>
          </a:p>
        </p:txBody>
      </p:sp>
      <p:sp>
        <p:nvSpPr>
          <p:cNvPr id="16" name="Rectangle 15"/>
          <p:cNvSpPr/>
          <p:nvPr/>
        </p:nvSpPr>
        <p:spPr>
          <a:xfrm>
            <a:off x="457200" y="3733800"/>
            <a:ext cx="5334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69142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5C686B-116D-4459-9021-D94E00B93A21}"/>
              </a:ext>
            </a:extLst>
          </p:cNvPr>
          <p:cNvPicPr>
            <a:picLocks noChangeAspect="1"/>
          </p:cNvPicPr>
          <p:nvPr/>
        </p:nvPicPr>
        <p:blipFill>
          <a:blip r:embed="rId2"/>
          <a:stretch>
            <a:fillRect/>
          </a:stretch>
        </p:blipFill>
        <p:spPr>
          <a:xfrm>
            <a:off x="0" y="573997"/>
            <a:ext cx="9144000" cy="4084004"/>
          </a:xfrm>
          <a:prstGeom prst="rect">
            <a:avLst/>
          </a:prstGeom>
        </p:spPr>
      </p:pic>
      <p:sp>
        <p:nvSpPr>
          <p:cNvPr id="6" name="Rectangle 2"/>
          <p:cNvSpPr>
            <a:spLocks noChangeArrowheads="1"/>
          </p:cNvSpPr>
          <p:nvPr/>
        </p:nvSpPr>
        <p:spPr bwMode="auto">
          <a:xfrm>
            <a:off x="533400" y="4947118"/>
            <a:ext cx="8051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1600" i="1" dirty="0">
                <a:solidFill>
                  <a:srgbClr val="FF0000"/>
                </a:solidFill>
              </a:rPr>
              <a:t>.  Use the date you entered on your Memo to File.</a:t>
            </a:r>
          </a:p>
        </p:txBody>
      </p:sp>
      <p:sp>
        <p:nvSpPr>
          <p:cNvPr id="3" name="Slide Number Placeholder 2"/>
          <p:cNvSpPr>
            <a:spLocks noGrp="1"/>
          </p:cNvSpPr>
          <p:nvPr>
            <p:ph type="sldNum" sz="quarter" idx="12"/>
          </p:nvPr>
        </p:nvSpPr>
        <p:spPr/>
        <p:txBody>
          <a:bodyPr/>
          <a:lstStyle/>
          <a:p>
            <a:fld id="{4BF6C516-479E-49FA-BB38-897CB2A4DFB8}" type="slidenum">
              <a:rPr lang="en-US" smtClean="0"/>
              <a:pPr/>
              <a:t>16</a:t>
            </a:fld>
            <a:endParaRPr lang="en-US">
              <a:solidFill>
                <a:schemeClr val="tx1"/>
              </a:solidFill>
            </a:endParaRPr>
          </a:p>
        </p:txBody>
      </p:sp>
      <p:sp>
        <p:nvSpPr>
          <p:cNvPr id="9" name="Rectangle 8"/>
          <p:cNvSpPr/>
          <p:nvPr/>
        </p:nvSpPr>
        <p:spPr>
          <a:xfrm>
            <a:off x="4595812" y="3543300"/>
            <a:ext cx="990600" cy="38100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700962" y="4277001"/>
            <a:ext cx="1524000" cy="38100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0F568A-8073-4A4E-8F7C-AF31DF6B0A04}"/>
              </a:ext>
            </a:extLst>
          </p:cNvPr>
          <p:cNvSpPr/>
          <p:nvPr/>
        </p:nvSpPr>
        <p:spPr>
          <a:xfrm>
            <a:off x="47624" y="3572012"/>
            <a:ext cx="990600" cy="38100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2790777-314B-4187-9F31-B028CA5442F9}"/>
              </a:ext>
            </a:extLst>
          </p:cNvPr>
          <p:cNvCxnSpPr/>
          <p:nvPr/>
        </p:nvCxnSpPr>
        <p:spPr>
          <a:xfrm flipV="1">
            <a:off x="2590800" y="3733800"/>
            <a:ext cx="1924050" cy="10228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8A569268-3686-439C-BBA4-77B715315F69}"/>
              </a:ext>
            </a:extLst>
          </p:cNvPr>
          <p:cNvSpPr txBox="1"/>
          <p:nvPr/>
        </p:nvSpPr>
        <p:spPr>
          <a:xfrm>
            <a:off x="1219200" y="3572012"/>
            <a:ext cx="1676400" cy="461665"/>
          </a:xfrm>
          <a:prstGeom prst="rect">
            <a:avLst/>
          </a:prstGeom>
          <a:noFill/>
          <a:ln>
            <a:solidFill>
              <a:srgbClr val="FF0000"/>
            </a:solidFill>
          </a:ln>
        </p:spPr>
        <p:txBody>
          <a:bodyPr wrap="square" rtlCol="0">
            <a:spAutoFit/>
          </a:bodyPr>
          <a:lstStyle/>
          <a:p>
            <a:r>
              <a:rPr lang="en-US" dirty="0"/>
              <a:t>CHOOSE</a:t>
            </a:r>
          </a:p>
        </p:txBody>
      </p:sp>
    </p:spTree>
    <p:extLst>
      <p:ext uri="{BB962C8B-B14F-4D97-AF65-F5344CB8AC3E}">
        <p14:creationId xmlns:p14="http://schemas.microsoft.com/office/powerpoint/2010/main" val="186804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Voluntary Extensions?</a:t>
            </a:r>
          </a:p>
        </p:txBody>
      </p:sp>
      <p:pic>
        <p:nvPicPr>
          <p:cNvPr id="5" name="Content Placeholder 4" descr="Screen Shot 2016-04-20 at 10.19.57 AM.png"/>
          <p:cNvPicPr>
            <a:picLocks noGrp="1" noChangeAspect="1"/>
          </p:cNvPicPr>
          <p:nvPr>
            <p:ph idx="1"/>
          </p:nvPr>
        </p:nvPicPr>
        <p:blipFill>
          <a:blip r:embed="rId2">
            <a:extLst>
              <a:ext uri="{28A0092B-C50C-407E-A947-70E740481C1C}">
                <a14:useLocalDpi xmlns:a14="http://schemas.microsoft.com/office/drawing/2010/main" val="0"/>
              </a:ext>
            </a:extLst>
          </a:blip>
          <a:srcRect t="-39144" b="-39144"/>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17</a:t>
            </a:fld>
            <a:endParaRPr lang="en-US">
              <a:solidFill>
                <a:schemeClr val="tx1"/>
              </a:solidFill>
            </a:endParaRPr>
          </a:p>
        </p:txBody>
      </p:sp>
      <p:sp>
        <p:nvSpPr>
          <p:cNvPr id="6" name="Rectangle 5"/>
          <p:cNvSpPr/>
          <p:nvPr/>
        </p:nvSpPr>
        <p:spPr>
          <a:xfrm>
            <a:off x="1447800" y="3886200"/>
            <a:ext cx="762000" cy="381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467600" y="4572000"/>
            <a:ext cx="1066800" cy="381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729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Confidentiality</a:t>
            </a:r>
          </a:p>
        </p:txBody>
      </p:sp>
      <p:pic>
        <p:nvPicPr>
          <p:cNvPr id="5" name="Content Placeholder 4" descr="Screen Shot 2016-04-20 at 10.20.12 AM.png"/>
          <p:cNvPicPr>
            <a:picLocks noGrp="1" noChangeAspect="1"/>
          </p:cNvPicPr>
          <p:nvPr>
            <p:ph idx="1"/>
          </p:nvPr>
        </p:nvPicPr>
        <p:blipFill>
          <a:blip r:embed="rId2">
            <a:extLst>
              <a:ext uri="{28A0092B-C50C-407E-A947-70E740481C1C}">
                <a14:useLocalDpi xmlns:a14="http://schemas.microsoft.com/office/drawing/2010/main" val="0"/>
              </a:ext>
            </a:extLst>
          </a:blip>
          <a:srcRect t="-33861" b="-33861"/>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18</a:t>
            </a:fld>
            <a:endParaRPr lang="en-US">
              <a:solidFill>
                <a:schemeClr val="tx1"/>
              </a:solidFill>
            </a:endParaRPr>
          </a:p>
        </p:txBody>
      </p:sp>
      <p:sp>
        <p:nvSpPr>
          <p:cNvPr id="6" name="Rectangle 5"/>
          <p:cNvSpPr/>
          <p:nvPr/>
        </p:nvSpPr>
        <p:spPr>
          <a:xfrm>
            <a:off x="1371600" y="3810000"/>
            <a:ext cx="762000" cy="381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467600" y="4572000"/>
            <a:ext cx="11430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449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your work</a:t>
            </a:r>
          </a:p>
        </p:txBody>
      </p:sp>
      <p:sp>
        <p:nvSpPr>
          <p:cNvPr id="3" name="Content Placeholder 2"/>
          <p:cNvSpPr>
            <a:spLocks noGrp="1"/>
          </p:cNvSpPr>
          <p:nvPr>
            <p:ph idx="1"/>
          </p:nvPr>
        </p:nvSpPr>
        <p:spPr/>
        <p:txBody>
          <a:bodyPr/>
          <a:lstStyle/>
          <a:p>
            <a:r>
              <a:rPr lang="en-US" dirty="0"/>
              <a:t>When all fields are correct, choose Complete</a:t>
            </a:r>
          </a:p>
          <a:p>
            <a:pPr lvl="1"/>
            <a:r>
              <a:rPr lang="en-US" b="1" dirty="0">
                <a:solidFill>
                  <a:srgbClr val="B32A1F"/>
                </a:solidFill>
              </a:rPr>
              <a:t>Remember:  You cannot edit or delete any contracts once you click Complete</a:t>
            </a:r>
          </a:p>
        </p:txBody>
      </p:sp>
      <p:sp>
        <p:nvSpPr>
          <p:cNvPr id="4" name="Slide Number Placeholder 3"/>
          <p:cNvSpPr>
            <a:spLocks noGrp="1"/>
          </p:cNvSpPr>
          <p:nvPr>
            <p:ph type="sldNum" sz="quarter" idx="12"/>
          </p:nvPr>
        </p:nvSpPr>
        <p:spPr/>
        <p:txBody>
          <a:bodyPr/>
          <a:lstStyle/>
          <a:p>
            <a:fld id="{E7E0B65A-7F83-4480-B6A7-8755A19022D9}" type="slidenum">
              <a:rPr lang="en-US" smtClean="0"/>
              <a:pPr/>
              <a:t>19</a:t>
            </a:fld>
            <a:endParaRPr lang="en-US">
              <a:solidFill>
                <a:schemeClr val="tx1"/>
              </a:solidFill>
            </a:endParaRPr>
          </a:p>
        </p:txBody>
      </p:sp>
    </p:spTree>
    <p:extLst>
      <p:ext uri="{BB962C8B-B14F-4D97-AF65-F5344CB8AC3E}">
        <p14:creationId xmlns:p14="http://schemas.microsoft.com/office/powerpoint/2010/main" val="425861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Form 470</a:t>
            </a:r>
          </a:p>
        </p:txBody>
      </p:sp>
      <p:sp>
        <p:nvSpPr>
          <p:cNvPr id="4" name="Slide Number Placeholder 3"/>
          <p:cNvSpPr>
            <a:spLocks noGrp="1"/>
          </p:cNvSpPr>
          <p:nvPr>
            <p:ph type="sldNum" sz="quarter" idx="12"/>
          </p:nvPr>
        </p:nvSpPr>
        <p:spPr/>
        <p:txBody>
          <a:bodyPr/>
          <a:lstStyle/>
          <a:p>
            <a:fld id="{E7E0B65A-7F83-4480-B6A7-8755A19022D9}" type="slidenum">
              <a:rPr lang="en-US" smtClean="0"/>
              <a:pPr/>
              <a:t>2</a:t>
            </a:fld>
            <a:endParaRPr lang="en-US">
              <a:solidFill>
                <a:schemeClr val="tx1"/>
              </a:solidFill>
            </a:endParaRPr>
          </a:p>
        </p:txBody>
      </p:sp>
      <p:sp>
        <p:nvSpPr>
          <p:cNvPr id="12" name="TextBox 11"/>
          <p:cNvSpPr txBox="1"/>
          <p:nvPr/>
        </p:nvSpPr>
        <p:spPr>
          <a:xfrm>
            <a:off x="533400" y="1759803"/>
            <a:ext cx="7772400" cy="3046988"/>
          </a:xfrm>
          <a:prstGeom prst="rect">
            <a:avLst/>
          </a:prstGeom>
          <a:noFill/>
          <a:ln>
            <a:solidFill>
              <a:srgbClr val="B32A1F"/>
            </a:solidFill>
          </a:ln>
        </p:spPr>
        <p:txBody>
          <a:bodyPr wrap="square" rtlCol="0">
            <a:spAutoFit/>
          </a:bodyPr>
          <a:lstStyle/>
          <a:p>
            <a:r>
              <a:rPr lang="en-US" sz="3200" dirty="0">
                <a:solidFill>
                  <a:srgbClr val="B32A1F"/>
                </a:solidFill>
              </a:rPr>
              <a:t>Remember, you must file your own 470 for local, long distance, or cellular service. After 28 days, evaluate any bids, and if the ITS is the most cost effective, type your </a:t>
            </a:r>
            <a:r>
              <a:rPr lang="en-US" sz="3200" b="1" dirty="0">
                <a:solidFill>
                  <a:srgbClr val="FF0000"/>
                </a:solidFill>
              </a:rPr>
              <a:t>Memo to File</a:t>
            </a:r>
            <a:r>
              <a:rPr lang="en-US" sz="3200" dirty="0">
                <a:solidFill>
                  <a:srgbClr val="B32A1F"/>
                </a:solidFill>
              </a:rPr>
              <a:t>, memorializing your choice.</a:t>
            </a:r>
          </a:p>
        </p:txBody>
      </p:sp>
    </p:spTree>
    <p:extLst>
      <p:ext uri="{BB962C8B-B14F-4D97-AF65-F5344CB8AC3E}">
        <p14:creationId xmlns:p14="http://schemas.microsoft.com/office/powerpoint/2010/main" val="3155023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out of your portal…</a:t>
            </a:r>
          </a:p>
        </p:txBody>
      </p:sp>
      <p:sp>
        <p:nvSpPr>
          <p:cNvPr id="3" name="Content Placeholder 2"/>
          <p:cNvSpPr>
            <a:spLocks noGrp="1"/>
          </p:cNvSpPr>
          <p:nvPr>
            <p:ph idx="1"/>
          </p:nvPr>
        </p:nvSpPr>
        <p:spPr/>
        <p:txBody>
          <a:bodyPr/>
          <a:lstStyle/>
          <a:p>
            <a:r>
              <a:rPr lang="en-US" dirty="0"/>
              <a:t>Then log in to the DIT portal w your DIT credentials.</a:t>
            </a:r>
          </a:p>
          <a:p>
            <a:r>
              <a:rPr lang="en-US" dirty="0">
                <a:solidFill>
                  <a:srgbClr val="3366FF"/>
                </a:solidFill>
              </a:rPr>
              <a:t>Remember:  You are now in the State of North Carolina Department of Information Technology portal</a:t>
            </a:r>
          </a:p>
          <a:p>
            <a:pPr lvl="1"/>
            <a:r>
              <a:rPr lang="en-US" dirty="0"/>
              <a:t>You will have Full Rights to the 471 only</a:t>
            </a:r>
          </a:p>
          <a:p>
            <a:pPr lvl="1"/>
            <a:r>
              <a:rPr lang="en-US" b="1" dirty="0">
                <a:solidFill>
                  <a:srgbClr val="B32A1F"/>
                </a:solidFill>
              </a:rPr>
              <a:t>DO NOT CLICK SAVE &amp; SHARE!</a:t>
            </a:r>
          </a:p>
        </p:txBody>
      </p:sp>
      <p:sp>
        <p:nvSpPr>
          <p:cNvPr id="4" name="Slide Number Placeholder 3"/>
          <p:cNvSpPr>
            <a:spLocks noGrp="1"/>
          </p:cNvSpPr>
          <p:nvPr>
            <p:ph type="sldNum" sz="quarter" idx="12"/>
          </p:nvPr>
        </p:nvSpPr>
        <p:spPr/>
        <p:txBody>
          <a:bodyPr/>
          <a:lstStyle/>
          <a:p>
            <a:fld id="{E7E0B65A-7F83-4480-B6A7-8755A19022D9}" type="slidenum">
              <a:rPr lang="en-US" smtClean="0"/>
              <a:pPr/>
              <a:t>20</a:t>
            </a:fld>
            <a:endParaRPr lang="en-US">
              <a:solidFill>
                <a:schemeClr val="tx1"/>
              </a:solidFill>
            </a:endParaRPr>
          </a:p>
        </p:txBody>
      </p:sp>
    </p:spTree>
    <p:extLst>
      <p:ext uri="{BB962C8B-B14F-4D97-AF65-F5344CB8AC3E}">
        <p14:creationId xmlns:p14="http://schemas.microsoft.com/office/powerpoint/2010/main" val="1878262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portal.usac.org</a:t>
            </a:r>
            <a:endParaRPr lang="en-US" dirty="0"/>
          </a:p>
        </p:txBody>
      </p:sp>
      <p:sp>
        <p:nvSpPr>
          <p:cNvPr id="4" name="Slide Number Placeholder 3"/>
          <p:cNvSpPr>
            <a:spLocks noGrp="1"/>
          </p:cNvSpPr>
          <p:nvPr>
            <p:ph type="sldNum" sz="quarter" idx="12"/>
          </p:nvPr>
        </p:nvSpPr>
        <p:spPr/>
        <p:txBody>
          <a:bodyPr/>
          <a:lstStyle/>
          <a:p>
            <a:fld id="{E7E0B65A-7F83-4480-B6A7-8755A19022D9}" type="slidenum">
              <a:rPr lang="en-US" smtClean="0"/>
              <a:pPr/>
              <a:t>21</a:t>
            </a:fld>
            <a:endParaRPr lang="en-US">
              <a:solidFill>
                <a:schemeClr val="tx1"/>
              </a:solidFill>
            </a:endParaRPr>
          </a:p>
        </p:txBody>
      </p:sp>
      <p:sp>
        <p:nvSpPr>
          <p:cNvPr id="3" name="Content Placeholder 2"/>
          <p:cNvSpPr>
            <a:spLocks noGrp="1"/>
          </p:cNvSpPr>
          <p:nvPr>
            <p:ph idx="1"/>
          </p:nvPr>
        </p:nvSpPr>
        <p:spPr/>
        <p:txBody>
          <a:bodyPr/>
          <a:lstStyle/>
          <a:p>
            <a:r>
              <a:rPr lang="en-US" dirty="0"/>
              <a:t>Log in with your DIT credentials</a:t>
            </a:r>
          </a:p>
          <a:p>
            <a:pPr lvl="1"/>
            <a:r>
              <a:rPr lang="en-US" dirty="0"/>
              <a:t>Remember, you will need an entirely new set of login credentials as you are now entering the DIT portal, not your own </a:t>
            </a:r>
          </a:p>
        </p:txBody>
      </p:sp>
    </p:spTree>
    <p:extLst>
      <p:ext uri="{BB962C8B-B14F-4D97-AF65-F5344CB8AC3E}">
        <p14:creationId xmlns:p14="http://schemas.microsoft.com/office/powerpoint/2010/main" val="103801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DIT Landing Page</a:t>
            </a:r>
          </a:p>
        </p:txBody>
      </p:sp>
      <p:pic>
        <p:nvPicPr>
          <p:cNvPr id="5" name="Content Placeholder 4" descr="Screen Shot 2016-04-18 at 9.55.27 AM.png"/>
          <p:cNvPicPr>
            <a:picLocks noGrp="1" noChangeAspect="1"/>
          </p:cNvPicPr>
          <p:nvPr>
            <p:ph idx="1"/>
          </p:nvPr>
        </p:nvPicPr>
        <p:blipFill>
          <a:blip r:embed="rId2">
            <a:extLst>
              <a:ext uri="{28A0092B-C50C-407E-A947-70E740481C1C}">
                <a14:useLocalDpi xmlns:a14="http://schemas.microsoft.com/office/drawing/2010/main" val="0"/>
              </a:ext>
            </a:extLst>
          </a:blip>
          <a:srcRect t="-33628" b="-33628"/>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22</a:t>
            </a:fld>
            <a:endParaRPr lang="en-US">
              <a:solidFill>
                <a:schemeClr val="tx1"/>
              </a:solidFill>
            </a:endParaRPr>
          </a:p>
        </p:txBody>
      </p:sp>
      <p:sp>
        <p:nvSpPr>
          <p:cNvPr id="6" name="Rectangle 5"/>
          <p:cNvSpPr/>
          <p:nvPr/>
        </p:nvSpPr>
        <p:spPr>
          <a:xfrm>
            <a:off x="381000" y="3810000"/>
            <a:ext cx="3810000" cy="22860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33400" y="1524000"/>
            <a:ext cx="8077200" cy="830997"/>
          </a:xfrm>
          <a:prstGeom prst="rect">
            <a:avLst/>
          </a:prstGeom>
          <a:noFill/>
          <a:ln>
            <a:solidFill>
              <a:srgbClr val="B32A1F"/>
            </a:solidFill>
          </a:ln>
        </p:spPr>
        <p:txBody>
          <a:bodyPr wrap="square" rtlCol="0">
            <a:spAutoFit/>
          </a:bodyPr>
          <a:lstStyle/>
          <a:p>
            <a:r>
              <a:rPr lang="en-US" dirty="0">
                <a:solidFill>
                  <a:srgbClr val="B32A1F"/>
                </a:solidFill>
              </a:rPr>
              <a:t>Please remember, you are now in the North Carolina Department of Information Technology portal!</a:t>
            </a:r>
          </a:p>
        </p:txBody>
      </p:sp>
      <p:sp>
        <p:nvSpPr>
          <p:cNvPr id="7" name="Rectangle 6"/>
          <p:cNvSpPr/>
          <p:nvPr/>
        </p:nvSpPr>
        <p:spPr>
          <a:xfrm>
            <a:off x="457200" y="2971800"/>
            <a:ext cx="22098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14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your 471!</a:t>
            </a:r>
          </a:p>
        </p:txBody>
      </p:sp>
      <p:pic>
        <p:nvPicPr>
          <p:cNvPr id="5" name="Content Placeholder 4" descr="Screen Shot 2016-04-18 at 10.01.21 AM.png"/>
          <p:cNvPicPr>
            <a:picLocks noGrp="1" noChangeAspect="1"/>
          </p:cNvPicPr>
          <p:nvPr>
            <p:ph idx="1"/>
          </p:nvPr>
        </p:nvPicPr>
        <p:blipFill>
          <a:blip r:embed="rId2">
            <a:extLst>
              <a:ext uri="{28A0092B-C50C-407E-A947-70E740481C1C}">
                <a14:useLocalDpi xmlns:a14="http://schemas.microsoft.com/office/drawing/2010/main" val="0"/>
              </a:ext>
            </a:extLst>
          </a:blip>
          <a:srcRect t="-74575" b="-74575"/>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23</a:t>
            </a:fld>
            <a:endParaRPr lang="en-US">
              <a:solidFill>
                <a:schemeClr val="tx1"/>
              </a:solidFill>
            </a:endParaRPr>
          </a:p>
        </p:txBody>
      </p:sp>
      <p:sp>
        <p:nvSpPr>
          <p:cNvPr id="6" name="Rectangle 5"/>
          <p:cNvSpPr/>
          <p:nvPr/>
        </p:nvSpPr>
        <p:spPr>
          <a:xfrm>
            <a:off x="6324600" y="3352800"/>
            <a:ext cx="762000" cy="381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6553200" y="1828800"/>
            <a:ext cx="0" cy="121920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85800" y="5105400"/>
            <a:ext cx="7924800" cy="830997"/>
          </a:xfrm>
          <a:prstGeom prst="rect">
            <a:avLst/>
          </a:prstGeom>
          <a:noFill/>
          <a:ln>
            <a:solidFill>
              <a:srgbClr val="B32A1F"/>
            </a:solidFill>
          </a:ln>
        </p:spPr>
        <p:txBody>
          <a:bodyPr wrap="square" rtlCol="0">
            <a:spAutoFit/>
          </a:bodyPr>
          <a:lstStyle/>
          <a:p>
            <a:r>
              <a:rPr lang="en-US" dirty="0">
                <a:solidFill>
                  <a:srgbClr val="B32A1F"/>
                </a:solidFill>
              </a:rPr>
              <a:t>Remember, we are creating several FRNs under this one Form 471.  We begin w ATT Long Distance</a:t>
            </a:r>
          </a:p>
        </p:txBody>
      </p:sp>
      <p:sp>
        <p:nvSpPr>
          <p:cNvPr id="8" name="Rectangle 7"/>
          <p:cNvSpPr/>
          <p:nvPr/>
        </p:nvSpPr>
        <p:spPr>
          <a:xfrm>
            <a:off x="533400" y="3581400"/>
            <a:ext cx="22098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752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Nickname</a:t>
            </a:r>
          </a:p>
        </p:txBody>
      </p:sp>
      <p:pic>
        <p:nvPicPr>
          <p:cNvPr id="5" name="Content Placeholder 4" descr="Screen Shot 2016-04-15 at 5.07.53 PM.png"/>
          <p:cNvPicPr>
            <a:picLocks noGrp="1" noChangeAspect="1"/>
          </p:cNvPicPr>
          <p:nvPr>
            <p:ph idx="1"/>
          </p:nvPr>
        </p:nvPicPr>
        <p:blipFill>
          <a:blip r:embed="rId2">
            <a:extLst>
              <a:ext uri="{28A0092B-C50C-407E-A947-70E740481C1C}">
                <a14:useLocalDpi xmlns:a14="http://schemas.microsoft.com/office/drawing/2010/main" val="0"/>
              </a:ext>
            </a:extLst>
          </a:blip>
          <a:srcRect l="-16371" r="-16371"/>
          <a:stretch>
            <a:fillRect/>
          </a:stretch>
        </p:blipFill>
        <p:spPr>
          <a:xfrm>
            <a:off x="0" y="1524000"/>
            <a:ext cx="8229600" cy="4525963"/>
          </a:xfrm>
        </p:spPr>
      </p:pic>
      <p:sp>
        <p:nvSpPr>
          <p:cNvPr id="4" name="Slide Number Placeholder 3"/>
          <p:cNvSpPr>
            <a:spLocks noGrp="1"/>
          </p:cNvSpPr>
          <p:nvPr>
            <p:ph type="sldNum" sz="quarter" idx="12"/>
          </p:nvPr>
        </p:nvSpPr>
        <p:spPr/>
        <p:txBody>
          <a:bodyPr/>
          <a:lstStyle/>
          <a:p>
            <a:fld id="{E7E0B65A-7F83-4480-B6A7-8755A19022D9}" type="slidenum">
              <a:rPr lang="en-US" smtClean="0"/>
              <a:pPr/>
              <a:t>24</a:t>
            </a:fld>
            <a:endParaRPr lang="en-US">
              <a:solidFill>
                <a:schemeClr val="tx1"/>
              </a:solidFill>
            </a:endParaRPr>
          </a:p>
        </p:txBody>
      </p:sp>
      <p:sp>
        <p:nvSpPr>
          <p:cNvPr id="6" name="Rectangle 5"/>
          <p:cNvSpPr/>
          <p:nvPr/>
        </p:nvSpPr>
        <p:spPr>
          <a:xfrm>
            <a:off x="990600" y="4724400"/>
            <a:ext cx="6324600" cy="381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248401" y="5715001"/>
            <a:ext cx="9906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467600" y="3429000"/>
            <a:ext cx="1447800" cy="2031325"/>
          </a:xfrm>
          <a:prstGeom prst="rect">
            <a:avLst/>
          </a:prstGeom>
          <a:noFill/>
          <a:ln>
            <a:solidFill>
              <a:srgbClr val="B32A1F"/>
            </a:solidFill>
          </a:ln>
        </p:spPr>
        <p:txBody>
          <a:bodyPr wrap="square" rtlCol="0">
            <a:spAutoFit/>
          </a:bodyPr>
          <a:lstStyle/>
          <a:p>
            <a:r>
              <a:rPr lang="en-US" sz="1800" dirty="0">
                <a:solidFill>
                  <a:srgbClr val="B32A1F"/>
                </a:solidFill>
              </a:rPr>
              <a:t>Please type the name of your school district or library, along with the services</a:t>
            </a:r>
          </a:p>
        </p:txBody>
      </p:sp>
    </p:spTree>
    <p:extLst>
      <p:ext uri="{BB962C8B-B14F-4D97-AF65-F5344CB8AC3E}">
        <p14:creationId xmlns:p14="http://schemas.microsoft.com/office/powerpoint/2010/main" val="3130296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a:t>
            </a:r>
          </a:p>
        </p:txBody>
      </p:sp>
      <p:pic>
        <p:nvPicPr>
          <p:cNvPr id="5" name="Content Placeholder 4" descr="Screen Shot 2016-04-15 at 5.11.28 PM.png"/>
          <p:cNvPicPr>
            <a:picLocks noGrp="1" noChangeAspect="1"/>
          </p:cNvPicPr>
          <p:nvPr>
            <p:ph idx="1"/>
          </p:nvPr>
        </p:nvPicPr>
        <p:blipFill>
          <a:blip r:embed="rId2">
            <a:extLst>
              <a:ext uri="{28A0092B-C50C-407E-A947-70E740481C1C}">
                <a14:useLocalDpi xmlns:a14="http://schemas.microsoft.com/office/drawing/2010/main" val="0"/>
              </a:ext>
            </a:extLst>
          </a:blip>
          <a:srcRect l="-1645" r="-1645"/>
          <a:stretch>
            <a:fillRect/>
          </a:stretch>
        </p:blipFill>
        <p:spPr>
          <a:xfrm>
            <a:off x="609600" y="1600200"/>
            <a:ext cx="8229600" cy="4525963"/>
          </a:xfrm>
        </p:spPr>
      </p:pic>
      <p:sp>
        <p:nvSpPr>
          <p:cNvPr id="4" name="Slide Number Placeholder 3"/>
          <p:cNvSpPr>
            <a:spLocks noGrp="1"/>
          </p:cNvSpPr>
          <p:nvPr>
            <p:ph type="sldNum" sz="quarter" idx="12"/>
          </p:nvPr>
        </p:nvSpPr>
        <p:spPr/>
        <p:txBody>
          <a:bodyPr/>
          <a:lstStyle/>
          <a:p>
            <a:fld id="{E7E0B65A-7F83-4480-B6A7-8755A19022D9}" type="slidenum">
              <a:rPr lang="en-US" smtClean="0"/>
              <a:pPr/>
              <a:t>25</a:t>
            </a:fld>
            <a:endParaRPr lang="en-US">
              <a:solidFill>
                <a:schemeClr val="tx1"/>
              </a:solidFill>
            </a:endParaRPr>
          </a:p>
        </p:txBody>
      </p:sp>
      <p:sp>
        <p:nvSpPr>
          <p:cNvPr id="6" name="Rectangle 5"/>
          <p:cNvSpPr/>
          <p:nvPr/>
        </p:nvSpPr>
        <p:spPr>
          <a:xfrm>
            <a:off x="7403403" y="5746313"/>
            <a:ext cx="1435797"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000" y="2926059"/>
            <a:ext cx="762000" cy="35054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810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1</a:t>
            </a:r>
          </a:p>
        </p:txBody>
      </p:sp>
      <p:pic>
        <p:nvPicPr>
          <p:cNvPr id="5" name="Content Placeholder 4" descr="Screen Shot 2016-04-15 at 5.12.56 PM.png"/>
          <p:cNvPicPr>
            <a:picLocks noGrp="1" noChangeAspect="1"/>
          </p:cNvPicPr>
          <p:nvPr>
            <p:ph idx="1"/>
          </p:nvPr>
        </p:nvPicPr>
        <p:blipFill>
          <a:blip r:embed="rId2">
            <a:extLst>
              <a:ext uri="{28A0092B-C50C-407E-A947-70E740481C1C}">
                <a14:useLocalDpi xmlns:a14="http://schemas.microsoft.com/office/drawing/2010/main" val="0"/>
              </a:ext>
            </a:extLst>
          </a:blip>
          <a:srcRect l="-7360" r="-7360"/>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26</a:t>
            </a:fld>
            <a:endParaRPr lang="en-US">
              <a:solidFill>
                <a:schemeClr val="tx1"/>
              </a:solidFill>
            </a:endParaRPr>
          </a:p>
        </p:txBody>
      </p:sp>
      <p:sp>
        <p:nvSpPr>
          <p:cNvPr id="6" name="Rectangle 5"/>
          <p:cNvSpPr/>
          <p:nvPr/>
        </p:nvSpPr>
        <p:spPr>
          <a:xfrm>
            <a:off x="838200" y="3962400"/>
            <a:ext cx="1435797"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934200" y="5715000"/>
            <a:ext cx="1435797"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490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5"/>
            <a:ext cx="8229600" cy="1143000"/>
          </a:xfrm>
        </p:spPr>
        <p:txBody>
          <a:bodyPr>
            <a:normAutofit/>
          </a:bodyPr>
          <a:lstStyle/>
          <a:p>
            <a:r>
              <a:rPr lang="en-US" dirty="0"/>
              <a:t>Type your BEN</a:t>
            </a:r>
          </a:p>
        </p:txBody>
      </p:sp>
      <p:pic>
        <p:nvPicPr>
          <p:cNvPr id="5" name="Content Placeholder 4" descr="Screen Shot 2016-04-20 at 10.31.08 AM.png"/>
          <p:cNvPicPr>
            <a:picLocks noGrp="1" noChangeAspect="1"/>
          </p:cNvPicPr>
          <p:nvPr>
            <p:ph idx="1"/>
          </p:nvPr>
        </p:nvPicPr>
        <p:blipFill>
          <a:blip r:embed="rId3">
            <a:extLst>
              <a:ext uri="{28A0092B-C50C-407E-A947-70E740481C1C}">
                <a14:useLocalDpi xmlns:a14="http://schemas.microsoft.com/office/drawing/2010/main" val="0"/>
              </a:ext>
            </a:extLst>
          </a:blip>
          <a:srcRect t="-3104" b="-3104"/>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27</a:t>
            </a:fld>
            <a:endParaRPr lang="en-US">
              <a:solidFill>
                <a:schemeClr val="tx1"/>
              </a:solidFill>
            </a:endParaRPr>
          </a:p>
        </p:txBody>
      </p:sp>
      <p:sp>
        <p:nvSpPr>
          <p:cNvPr id="3" name="TextBox 2"/>
          <p:cNvSpPr txBox="1"/>
          <p:nvPr/>
        </p:nvSpPr>
        <p:spPr>
          <a:xfrm>
            <a:off x="4724400" y="2667000"/>
            <a:ext cx="3733800" cy="830997"/>
          </a:xfrm>
          <a:prstGeom prst="rect">
            <a:avLst/>
          </a:prstGeom>
          <a:noFill/>
          <a:ln>
            <a:solidFill>
              <a:srgbClr val="B32A1F"/>
            </a:solidFill>
          </a:ln>
        </p:spPr>
        <p:txBody>
          <a:bodyPr wrap="square" rtlCol="0">
            <a:spAutoFit/>
          </a:bodyPr>
          <a:lstStyle/>
          <a:p>
            <a:r>
              <a:rPr lang="en-US" dirty="0">
                <a:solidFill>
                  <a:srgbClr val="B32A1F"/>
                </a:solidFill>
              </a:rPr>
              <a:t>You are the only member on this application!</a:t>
            </a:r>
          </a:p>
        </p:txBody>
      </p:sp>
      <p:sp>
        <p:nvSpPr>
          <p:cNvPr id="6" name="Rectangle 5"/>
          <p:cNvSpPr/>
          <p:nvPr/>
        </p:nvSpPr>
        <p:spPr>
          <a:xfrm>
            <a:off x="1295400" y="2971800"/>
            <a:ext cx="762000" cy="381000"/>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495800" y="3810000"/>
            <a:ext cx="914400" cy="381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772400" y="5486400"/>
            <a:ext cx="762000" cy="381000"/>
          </a:xfrm>
          <a:prstGeom prst="rect">
            <a:avLst/>
          </a:prstGeom>
          <a:noFill/>
          <a:ln w="3810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438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your district/library</a:t>
            </a:r>
          </a:p>
        </p:txBody>
      </p:sp>
      <p:pic>
        <p:nvPicPr>
          <p:cNvPr id="5" name="Content Placeholder 4" descr="Screen Shot 2016-04-20 at 10.31.48 AM.png"/>
          <p:cNvPicPr>
            <a:picLocks noGrp="1" noChangeAspect="1"/>
          </p:cNvPicPr>
          <p:nvPr>
            <p:ph idx="1"/>
          </p:nvPr>
        </p:nvPicPr>
        <p:blipFill>
          <a:blip r:embed="rId2">
            <a:extLst>
              <a:ext uri="{28A0092B-C50C-407E-A947-70E740481C1C}">
                <a14:useLocalDpi xmlns:a14="http://schemas.microsoft.com/office/drawing/2010/main" val="0"/>
              </a:ext>
            </a:extLst>
          </a:blip>
          <a:srcRect t="1779" b="1779"/>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28</a:t>
            </a:fld>
            <a:endParaRPr lang="en-US">
              <a:solidFill>
                <a:schemeClr val="tx1"/>
              </a:solidFill>
            </a:endParaRPr>
          </a:p>
        </p:txBody>
      </p:sp>
      <p:sp>
        <p:nvSpPr>
          <p:cNvPr id="6" name="Rectangle 5"/>
          <p:cNvSpPr/>
          <p:nvPr/>
        </p:nvSpPr>
        <p:spPr>
          <a:xfrm>
            <a:off x="7791732" y="2971800"/>
            <a:ext cx="762000" cy="381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85800" y="4114800"/>
            <a:ext cx="7848600" cy="381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467600" y="5791200"/>
            <a:ext cx="10668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5800" y="2590800"/>
            <a:ext cx="304800" cy="381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477000" y="3200400"/>
            <a:ext cx="12954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229600" y="3429000"/>
            <a:ext cx="0" cy="60960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3624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Entity Type…</a:t>
            </a:r>
          </a:p>
        </p:txBody>
      </p:sp>
      <p:pic>
        <p:nvPicPr>
          <p:cNvPr id="5" name="Content Placeholder 4" descr="Screen Shot 2016-04-20 at 10.32.11 AM.png"/>
          <p:cNvPicPr>
            <a:picLocks noGrp="1" noChangeAspect="1"/>
          </p:cNvPicPr>
          <p:nvPr>
            <p:ph idx="1"/>
          </p:nvPr>
        </p:nvPicPr>
        <p:blipFill>
          <a:blip r:embed="rId2">
            <a:extLst>
              <a:ext uri="{28A0092B-C50C-407E-A947-70E740481C1C}">
                <a14:useLocalDpi xmlns:a14="http://schemas.microsoft.com/office/drawing/2010/main" val="0"/>
              </a:ext>
            </a:extLst>
          </a:blip>
          <a:srcRect t="2459" b="2459"/>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29</a:t>
            </a:fld>
            <a:endParaRPr lang="en-US">
              <a:solidFill>
                <a:schemeClr val="tx1"/>
              </a:solidFill>
            </a:endParaRPr>
          </a:p>
        </p:txBody>
      </p:sp>
      <p:sp>
        <p:nvSpPr>
          <p:cNvPr id="6" name="Rectangle 5"/>
          <p:cNvSpPr/>
          <p:nvPr/>
        </p:nvSpPr>
        <p:spPr>
          <a:xfrm>
            <a:off x="457200" y="2667000"/>
            <a:ext cx="2133600" cy="457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81000" y="3810000"/>
            <a:ext cx="8229600" cy="381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467600" y="5791200"/>
            <a:ext cx="10668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31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Memo to File</a:t>
            </a:r>
          </a:p>
        </p:txBody>
      </p:sp>
      <p:sp>
        <p:nvSpPr>
          <p:cNvPr id="4" name="Content Placeholder 3"/>
          <p:cNvSpPr>
            <a:spLocks noGrp="1"/>
          </p:cNvSpPr>
          <p:nvPr>
            <p:ph idx="1"/>
          </p:nvPr>
        </p:nvSpPr>
        <p:spPr/>
        <p:txBody>
          <a:bodyPr>
            <a:normAutofit fontScale="55000" lnSpcReduction="20000"/>
          </a:bodyPr>
          <a:lstStyle/>
          <a:p>
            <a:pPr marL="0" indent="0">
              <a:buNone/>
            </a:pPr>
            <a:r>
              <a:rPr lang="en-US" b="1" dirty="0"/>
              <a:t>MEMORANDUM</a:t>
            </a:r>
            <a:endParaRPr lang="en-US" dirty="0"/>
          </a:p>
          <a:p>
            <a:endParaRPr lang="en-US" dirty="0"/>
          </a:p>
          <a:p>
            <a:pPr marL="0" indent="0">
              <a:buNone/>
            </a:pPr>
            <a:r>
              <a:rPr lang="en-US" dirty="0"/>
              <a:t>To:  File</a:t>
            </a:r>
          </a:p>
          <a:p>
            <a:pPr marL="0" indent="0">
              <a:buNone/>
            </a:pPr>
            <a:r>
              <a:rPr lang="en-US" dirty="0"/>
              <a:t>From:  School District/Library</a:t>
            </a:r>
          </a:p>
          <a:p>
            <a:pPr marL="0" indent="0">
              <a:buNone/>
            </a:pPr>
            <a:r>
              <a:rPr lang="en-US" dirty="0"/>
              <a:t>Date:  03/08/2018</a:t>
            </a:r>
          </a:p>
          <a:p>
            <a:pPr marL="0" indent="0">
              <a:buNone/>
            </a:pPr>
            <a:r>
              <a:rPr lang="en-US" dirty="0"/>
              <a:t>Subject:  Bid Responses for E-Rate Form 470 Application Number 1600xxxxx</a:t>
            </a:r>
          </a:p>
          <a:p>
            <a:endParaRPr lang="en-US" dirty="0"/>
          </a:p>
          <a:p>
            <a:pPr marL="0" indent="0">
              <a:buNone/>
            </a:pPr>
            <a:r>
              <a:rPr lang="en-US" dirty="0"/>
              <a:t>___________________________________________________________________</a:t>
            </a:r>
          </a:p>
          <a:p>
            <a:pPr marL="0" indent="0">
              <a:buNone/>
            </a:pPr>
            <a:r>
              <a:rPr lang="en-US" dirty="0"/>
              <a:t>As of today, March 8, 2018,  xxx district did not receive any legitimate competitive bids to the local Centrex and long distance telephone services requested on Form 470 Application Number 1600xxxxx. The district chooses to continue to receive these services from its incumbent providers AT&amp;T and </a:t>
            </a:r>
            <a:r>
              <a:rPr lang="en-US" dirty="0" err="1"/>
              <a:t>CenturyLink</a:t>
            </a:r>
            <a:r>
              <a:rPr lang="en-US" dirty="0"/>
              <a:t>. </a:t>
            </a:r>
          </a:p>
          <a:p>
            <a:pPr marL="0" indent="0">
              <a:buNone/>
            </a:pPr>
            <a:r>
              <a:rPr lang="en-US" dirty="0"/>
              <a:t>Also, after careful review of recent invoices from our existing providers AT&amp;T and </a:t>
            </a:r>
            <a:r>
              <a:rPr lang="en-US" dirty="0" err="1"/>
              <a:t>CenturyLink</a:t>
            </a:r>
            <a:r>
              <a:rPr lang="en-US" dirty="0"/>
              <a:t>, the district has concluded that they provide the lowest reasonable price value that the district can obtain for these services and is therefore cost-effective. </a:t>
            </a:r>
          </a:p>
          <a:p>
            <a:endParaRPr lang="en-US" dirty="0"/>
          </a:p>
        </p:txBody>
      </p:sp>
      <p:sp>
        <p:nvSpPr>
          <p:cNvPr id="3" name="Slide Number Placeholder 2"/>
          <p:cNvSpPr>
            <a:spLocks noGrp="1"/>
          </p:cNvSpPr>
          <p:nvPr>
            <p:ph type="sldNum" sz="quarter" idx="12"/>
          </p:nvPr>
        </p:nvSpPr>
        <p:spPr/>
        <p:txBody>
          <a:bodyPr/>
          <a:lstStyle/>
          <a:p>
            <a:fld id="{1765C297-ECF7-42B2-93FE-FBF3A1A8BAA6}" type="slidenum">
              <a:rPr lang="en-US" smtClean="0"/>
              <a:pPr/>
              <a:t>3</a:t>
            </a:fld>
            <a:endParaRPr lang="en-US">
              <a:solidFill>
                <a:schemeClr val="tx1"/>
              </a:solidFill>
            </a:endParaRPr>
          </a:p>
        </p:txBody>
      </p:sp>
    </p:spTree>
    <p:extLst>
      <p:ext uri="{BB962C8B-B14F-4D97-AF65-F5344CB8AC3E}">
        <p14:creationId xmlns:p14="http://schemas.microsoft.com/office/powerpoint/2010/main" val="3484721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and continue</a:t>
            </a:r>
          </a:p>
        </p:txBody>
      </p:sp>
      <p:pic>
        <p:nvPicPr>
          <p:cNvPr id="5" name="Content Placeholder 4" descr="Screen Shot 2016-04-20 at 10.32.27 AM.png"/>
          <p:cNvPicPr>
            <a:picLocks noGrp="1" noChangeAspect="1"/>
          </p:cNvPicPr>
          <p:nvPr>
            <p:ph idx="1"/>
          </p:nvPr>
        </p:nvPicPr>
        <p:blipFill>
          <a:blip r:embed="rId2">
            <a:extLst>
              <a:ext uri="{28A0092B-C50C-407E-A947-70E740481C1C}">
                <a14:useLocalDpi xmlns:a14="http://schemas.microsoft.com/office/drawing/2010/main" val="0"/>
              </a:ext>
            </a:extLst>
          </a:blip>
          <a:srcRect t="-16898" b="-16898"/>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30</a:t>
            </a:fld>
            <a:endParaRPr lang="en-US">
              <a:solidFill>
                <a:schemeClr val="tx1"/>
              </a:solidFill>
            </a:endParaRPr>
          </a:p>
        </p:txBody>
      </p:sp>
      <p:sp>
        <p:nvSpPr>
          <p:cNvPr id="6" name="Rectangle 5"/>
          <p:cNvSpPr/>
          <p:nvPr/>
        </p:nvSpPr>
        <p:spPr>
          <a:xfrm>
            <a:off x="7467600" y="5105400"/>
            <a:ext cx="10668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806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FRN</a:t>
            </a:r>
          </a:p>
        </p:txBody>
      </p:sp>
      <p:pic>
        <p:nvPicPr>
          <p:cNvPr id="5" name="Content Placeholder 4" descr="Screen Shot 2016-04-20 at 10.32.45 AM.png"/>
          <p:cNvPicPr>
            <a:picLocks noGrp="1" noChangeAspect="1"/>
          </p:cNvPicPr>
          <p:nvPr>
            <p:ph idx="1"/>
          </p:nvPr>
        </p:nvPicPr>
        <p:blipFill>
          <a:blip r:embed="rId2">
            <a:extLst>
              <a:ext uri="{28A0092B-C50C-407E-A947-70E740481C1C}">
                <a14:useLocalDpi xmlns:a14="http://schemas.microsoft.com/office/drawing/2010/main" val="0"/>
              </a:ext>
            </a:extLst>
          </a:blip>
          <a:srcRect t="-11332" b="-11332"/>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31</a:t>
            </a:fld>
            <a:endParaRPr lang="en-US">
              <a:solidFill>
                <a:schemeClr val="tx1"/>
              </a:solidFill>
            </a:endParaRPr>
          </a:p>
        </p:txBody>
      </p:sp>
      <p:sp>
        <p:nvSpPr>
          <p:cNvPr id="6" name="Rectangle 5"/>
          <p:cNvSpPr/>
          <p:nvPr/>
        </p:nvSpPr>
        <p:spPr>
          <a:xfrm>
            <a:off x="5867400" y="4114800"/>
            <a:ext cx="10668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110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FRN Key Info</a:t>
            </a:r>
          </a:p>
        </p:txBody>
      </p:sp>
      <p:pic>
        <p:nvPicPr>
          <p:cNvPr id="5" name="Content Placeholder 4" descr="Screen Shot 2016-04-20 at 10.33.19 AM.png"/>
          <p:cNvPicPr>
            <a:picLocks noGrp="1" noChangeAspect="1"/>
          </p:cNvPicPr>
          <p:nvPr>
            <p:ph idx="1"/>
          </p:nvPr>
        </p:nvPicPr>
        <p:blipFill>
          <a:blip r:embed="rId2">
            <a:extLst>
              <a:ext uri="{28A0092B-C50C-407E-A947-70E740481C1C}">
                <a14:useLocalDpi xmlns:a14="http://schemas.microsoft.com/office/drawing/2010/main" val="0"/>
              </a:ext>
            </a:extLst>
          </a:blip>
          <a:srcRect l="-14097" r="-14097"/>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32</a:t>
            </a:fld>
            <a:endParaRPr lang="en-US">
              <a:solidFill>
                <a:schemeClr val="tx1"/>
              </a:solidFill>
            </a:endParaRPr>
          </a:p>
        </p:txBody>
      </p:sp>
      <p:sp>
        <p:nvSpPr>
          <p:cNvPr id="6" name="Rectangle 5"/>
          <p:cNvSpPr/>
          <p:nvPr/>
        </p:nvSpPr>
        <p:spPr>
          <a:xfrm>
            <a:off x="1219200" y="2133600"/>
            <a:ext cx="2514600" cy="457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81200" y="2895600"/>
            <a:ext cx="7620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295400" y="4724400"/>
            <a:ext cx="35814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934200" y="5867400"/>
            <a:ext cx="8382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667000" y="3733800"/>
            <a:ext cx="5638800" cy="461665"/>
          </a:xfrm>
          <a:prstGeom prst="rect">
            <a:avLst/>
          </a:prstGeom>
          <a:noFill/>
          <a:ln w="38100" cmpd="sng">
            <a:solidFill>
              <a:srgbClr val="B32A1F"/>
            </a:solidFill>
          </a:ln>
        </p:spPr>
        <p:txBody>
          <a:bodyPr wrap="square" rtlCol="0">
            <a:spAutoFit/>
          </a:bodyPr>
          <a:lstStyle/>
          <a:p>
            <a:r>
              <a:rPr lang="en-US" dirty="0">
                <a:solidFill>
                  <a:srgbClr val="B32A1F"/>
                </a:solidFill>
              </a:rPr>
              <a:t>Ignore this Copy FRN button!</a:t>
            </a:r>
          </a:p>
        </p:txBody>
      </p:sp>
    </p:spTree>
    <p:extLst>
      <p:ext uri="{BB962C8B-B14F-4D97-AF65-F5344CB8AC3E}">
        <p14:creationId xmlns:p14="http://schemas.microsoft.com/office/powerpoint/2010/main" val="492499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a:t>
            </a:r>
          </a:p>
        </p:txBody>
      </p:sp>
      <p:pic>
        <p:nvPicPr>
          <p:cNvPr id="5" name="Content Placeholder 4" descr="Screen Shot 2016-04-20 at 10.33.36 AM.png"/>
          <p:cNvPicPr>
            <a:picLocks noGrp="1" noChangeAspect="1"/>
          </p:cNvPicPr>
          <p:nvPr>
            <p:ph idx="1"/>
          </p:nvPr>
        </p:nvPicPr>
        <p:blipFill>
          <a:blip r:embed="rId2">
            <a:extLst>
              <a:ext uri="{28A0092B-C50C-407E-A947-70E740481C1C}">
                <a14:useLocalDpi xmlns:a14="http://schemas.microsoft.com/office/drawing/2010/main" val="0"/>
              </a:ext>
            </a:extLst>
          </a:blip>
          <a:srcRect t="-19239" b="-19239"/>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33</a:t>
            </a:fld>
            <a:endParaRPr lang="en-US">
              <a:solidFill>
                <a:schemeClr val="tx1"/>
              </a:solidFill>
            </a:endParaRPr>
          </a:p>
        </p:txBody>
      </p:sp>
      <p:sp>
        <p:nvSpPr>
          <p:cNvPr id="6" name="Rectangle 5"/>
          <p:cNvSpPr/>
          <p:nvPr/>
        </p:nvSpPr>
        <p:spPr>
          <a:xfrm>
            <a:off x="381000" y="3581400"/>
            <a:ext cx="10668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543800" y="5029200"/>
            <a:ext cx="10668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21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your own BEN!</a:t>
            </a:r>
          </a:p>
        </p:txBody>
      </p:sp>
      <p:pic>
        <p:nvPicPr>
          <p:cNvPr id="5" name="Content Placeholder 4" descr="Screen Shot 2016-04-20 at 10.34.03 AM.png"/>
          <p:cNvPicPr>
            <a:picLocks noGrp="1" noChangeAspect="1"/>
          </p:cNvPicPr>
          <p:nvPr>
            <p:ph idx="1"/>
          </p:nvPr>
        </p:nvPicPr>
        <p:blipFill>
          <a:blip r:embed="rId2">
            <a:extLst>
              <a:ext uri="{28A0092B-C50C-407E-A947-70E740481C1C}">
                <a14:useLocalDpi xmlns:a14="http://schemas.microsoft.com/office/drawing/2010/main" val="0"/>
              </a:ext>
            </a:extLst>
          </a:blip>
          <a:srcRect l="-14697" r="-14697"/>
          <a:stretch>
            <a:fillRect/>
          </a:stretch>
        </p:blipFill>
        <p:spPr>
          <a:xfrm>
            <a:off x="-533400" y="1600200"/>
            <a:ext cx="8229600" cy="4525963"/>
          </a:xfrm>
        </p:spPr>
      </p:pic>
      <p:sp>
        <p:nvSpPr>
          <p:cNvPr id="4" name="Slide Number Placeholder 3"/>
          <p:cNvSpPr>
            <a:spLocks noGrp="1"/>
          </p:cNvSpPr>
          <p:nvPr>
            <p:ph type="sldNum" sz="quarter" idx="12"/>
          </p:nvPr>
        </p:nvSpPr>
        <p:spPr/>
        <p:txBody>
          <a:bodyPr/>
          <a:lstStyle/>
          <a:p>
            <a:fld id="{E7E0B65A-7F83-4480-B6A7-8755A19022D9}" type="slidenum">
              <a:rPr lang="en-US" smtClean="0"/>
              <a:pPr/>
              <a:t>34</a:t>
            </a:fld>
            <a:endParaRPr lang="en-US">
              <a:solidFill>
                <a:schemeClr val="tx1"/>
              </a:solidFill>
            </a:endParaRPr>
          </a:p>
        </p:txBody>
      </p:sp>
      <p:sp>
        <p:nvSpPr>
          <p:cNvPr id="6" name="Rectangle 5"/>
          <p:cNvSpPr/>
          <p:nvPr/>
        </p:nvSpPr>
        <p:spPr>
          <a:xfrm>
            <a:off x="457200" y="2133600"/>
            <a:ext cx="3200400" cy="457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010400" y="3581400"/>
            <a:ext cx="1676400" cy="1477328"/>
          </a:xfrm>
          <a:prstGeom prst="rect">
            <a:avLst/>
          </a:prstGeom>
          <a:noFill/>
          <a:ln>
            <a:solidFill>
              <a:srgbClr val="B32A1F"/>
            </a:solidFill>
          </a:ln>
        </p:spPr>
        <p:txBody>
          <a:bodyPr wrap="square" rtlCol="0">
            <a:spAutoFit/>
          </a:bodyPr>
          <a:lstStyle/>
          <a:p>
            <a:r>
              <a:rPr lang="en-US" sz="1800" dirty="0">
                <a:solidFill>
                  <a:srgbClr val="B32A1F"/>
                </a:solidFill>
              </a:rPr>
              <a:t>Find your contract record for the AT&amp;T Long Distance</a:t>
            </a:r>
          </a:p>
        </p:txBody>
      </p:sp>
      <p:sp>
        <p:nvSpPr>
          <p:cNvPr id="7" name="Rectangle 6"/>
          <p:cNvSpPr/>
          <p:nvPr/>
        </p:nvSpPr>
        <p:spPr>
          <a:xfrm>
            <a:off x="5943600" y="5791200"/>
            <a:ext cx="10668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096000" y="2971800"/>
            <a:ext cx="6096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372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the record, continue</a:t>
            </a:r>
          </a:p>
        </p:txBody>
      </p:sp>
      <p:pic>
        <p:nvPicPr>
          <p:cNvPr id="5" name="Content Placeholder 4" descr="Screen Shot 2016-04-20 at 10.34.22 AM.png"/>
          <p:cNvPicPr>
            <a:picLocks noGrp="1" noChangeAspect="1"/>
          </p:cNvPicPr>
          <p:nvPr>
            <p:ph idx="1"/>
          </p:nvPr>
        </p:nvPicPr>
        <p:blipFill>
          <a:blip r:embed="rId2">
            <a:extLst>
              <a:ext uri="{28A0092B-C50C-407E-A947-70E740481C1C}">
                <a14:useLocalDpi xmlns:a14="http://schemas.microsoft.com/office/drawing/2010/main" val="0"/>
              </a:ext>
            </a:extLst>
          </a:blip>
          <a:srcRect l="-233" r="-233"/>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35</a:t>
            </a:fld>
            <a:endParaRPr lang="en-US">
              <a:solidFill>
                <a:schemeClr val="tx1"/>
              </a:solidFill>
            </a:endParaRPr>
          </a:p>
        </p:txBody>
      </p:sp>
      <p:sp>
        <p:nvSpPr>
          <p:cNvPr id="6" name="Rectangle 5"/>
          <p:cNvSpPr/>
          <p:nvPr/>
        </p:nvSpPr>
        <p:spPr>
          <a:xfrm>
            <a:off x="381000" y="2590800"/>
            <a:ext cx="8001000" cy="381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372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Expiration Date</a:t>
            </a:r>
          </a:p>
        </p:txBody>
      </p:sp>
      <p:pic>
        <p:nvPicPr>
          <p:cNvPr id="5" name="Content Placeholder 4" descr="Screen Shot 2016-04-20 at 10.34.52 AM.png"/>
          <p:cNvPicPr>
            <a:picLocks noGrp="1" noChangeAspect="1"/>
          </p:cNvPicPr>
          <p:nvPr>
            <p:ph idx="1"/>
          </p:nvPr>
        </p:nvPicPr>
        <p:blipFill>
          <a:blip r:embed="rId2">
            <a:extLst>
              <a:ext uri="{28A0092B-C50C-407E-A947-70E740481C1C}">
                <a14:useLocalDpi xmlns:a14="http://schemas.microsoft.com/office/drawing/2010/main" val="0"/>
              </a:ext>
            </a:extLst>
          </a:blip>
          <a:srcRect t="-5576" b="-5576"/>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36</a:t>
            </a:fld>
            <a:endParaRPr lang="en-US">
              <a:solidFill>
                <a:schemeClr val="tx1"/>
              </a:solidFill>
            </a:endParaRPr>
          </a:p>
        </p:txBody>
      </p:sp>
      <p:sp>
        <p:nvSpPr>
          <p:cNvPr id="3" name="TextBox 2"/>
          <p:cNvSpPr txBox="1"/>
          <p:nvPr/>
        </p:nvSpPr>
        <p:spPr>
          <a:xfrm>
            <a:off x="3810000" y="4114800"/>
            <a:ext cx="4800600" cy="461665"/>
          </a:xfrm>
          <a:prstGeom prst="rect">
            <a:avLst/>
          </a:prstGeom>
          <a:noFill/>
          <a:ln>
            <a:solidFill>
              <a:srgbClr val="B32A1F"/>
            </a:solidFill>
          </a:ln>
        </p:spPr>
        <p:txBody>
          <a:bodyPr wrap="square" rtlCol="0">
            <a:spAutoFit/>
          </a:bodyPr>
          <a:lstStyle/>
          <a:p>
            <a:r>
              <a:rPr lang="en-US" dirty="0">
                <a:solidFill>
                  <a:srgbClr val="B32A1F"/>
                </a:solidFill>
              </a:rPr>
              <a:t>This contract expires 12/31/2020</a:t>
            </a:r>
          </a:p>
        </p:txBody>
      </p:sp>
      <p:sp>
        <p:nvSpPr>
          <p:cNvPr id="6" name="Rectangle 5"/>
          <p:cNvSpPr/>
          <p:nvPr/>
        </p:nvSpPr>
        <p:spPr>
          <a:xfrm>
            <a:off x="4572000" y="3581400"/>
            <a:ext cx="18288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543800" y="5486400"/>
            <a:ext cx="10668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949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a:t>
            </a:r>
          </a:p>
        </p:txBody>
      </p:sp>
      <p:pic>
        <p:nvPicPr>
          <p:cNvPr id="5" name="Content Placeholder 4" descr="Screen Shot 2016-04-20 at 10.41.49 AM.png"/>
          <p:cNvPicPr>
            <a:picLocks noGrp="1" noChangeAspect="1"/>
          </p:cNvPicPr>
          <p:nvPr>
            <p:ph idx="1"/>
          </p:nvPr>
        </p:nvPicPr>
        <p:blipFill>
          <a:blip r:embed="rId2">
            <a:extLst>
              <a:ext uri="{28A0092B-C50C-407E-A947-70E740481C1C}">
                <a14:useLocalDpi xmlns:a14="http://schemas.microsoft.com/office/drawing/2010/main" val="0"/>
              </a:ext>
            </a:extLst>
          </a:blip>
          <a:srcRect t="-8735" b="-8735"/>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37</a:t>
            </a:fld>
            <a:endParaRPr lang="en-US">
              <a:solidFill>
                <a:schemeClr val="tx1"/>
              </a:solidFill>
            </a:endParaRPr>
          </a:p>
        </p:txBody>
      </p:sp>
      <p:sp>
        <p:nvSpPr>
          <p:cNvPr id="6" name="Rectangle 5"/>
          <p:cNvSpPr/>
          <p:nvPr/>
        </p:nvSpPr>
        <p:spPr>
          <a:xfrm>
            <a:off x="7467600" y="5334000"/>
            <a:ext cx="10668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084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FRN Line Item</a:t>
            </a:r>
          </a:p>
        </p:txBody>
      </p:sp>
      <p:pic>
        <p:nvPicPr>
          <p:cNvPr id="5" name="Content Placeholder 4" descr="Screen Shot 2016-04-20 at 10.42.49 AM.png"/>
          <p:cNvPicPr>
            <a:picLocks noGrp="1" noChangeAspect="1"/>
          </p:cNvPicPr>
          <p:nvPr>
            <p:ph idx="1"/>
          </p:nvPr>
        </p:nvPicPr>
        <p:blipFill>
          <a:blip r:embed="rId2">
            <a:extLst>
              <a:ext uri="{28A0092B-C50C-407E-A947-70E740481C1C}">
                <a14:useLocalDpi xmlns:a14="http://schemas.microsoft.com/office/drawing/2010/main" val="0"/>
              </a:ext>
            </a:extLst>
          </a:blip>
          <a:srcRect t="-15375" b="-15375"/>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38</a:t>
            </a:fld>
            <a:endParaRPr lang="en-US">
              <a:solidFill>
                <a:schemeClr val="tx1"/>
              </a:solidFill>
            </a:endParaRPr>
          </a:p>
        </p:txBody>
      </p:sp>
      <p:sp>
        <p:nvSpPr>
          <p:cNvPr id="6" name="Rectangle 5"/>
          <p:cNvSpPr/>
          <p:nvPr/>
        </p:nvSpPr>
        <p:spPr>
          <a:xfrm>
            <a:off x="762000" y="3505200"/>
            <a:ext cx="10668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81000" y="3886200"/>
            <a:ext cx="5181600" cy="369332"/>
          </a:xfrm>
          <a:prstGeom prst="rect">
            <a:avLst/>
          </a:prstGeom>
          <a:noFill/>
          <a:ln>
            <a:solidFill>
              <a:srgbClr val="B32A1F"/>
            </a:solidFill>
          </a:ln>
        </p:spPr>
        <p:txBody>
          <a:bodyPr wrap="square" rtlCol="0">
            <a:spAutoFit/>
          </a:bodyPr>
          <a:lstStyle/>
          <a:p>
            <a:r>
              <a:rPr lang="en-US" sz="1800" dirty="0">
                <a:solidFill>
                  <a:srgbClr val="B32A1F"/>
                </a:solidFill>
              </a:rPr>
              <a:t>Click the blue hyperlink…</a:t>
            </a:r>
          </a:p>
        </p:txBody>
      </p:sp>
    </p:spTree>
    <p:extLst>
      <p:ext uri="{BB962C8B-B14F-4D97-AF65-F5344CB8AC3E}">
        <p14:creationId xmlns:p14="http://schemas.microsoft.com/office/powerpoint/2010/main" val="859876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New FRN Line Item</a:t>
            </a:r>
          </a:p>
        </p:txBody>
      </p:sp>
      <p:pic>
        <p:nvPicPr>
          <p:cNvPr id="5" name="Content Placeholder 4" descr="Screen Shot 2016-04-20 at 10.43.14 AM.png"/>
          <p:cNvPicPr>
            <a:picLocks noGrp="1" noChangeAspect="1"/>
          </p:cNvPicPr>
          <p:nvPr>
            <p:ph idx="1"/>
          </p:nvPr>
        </p:nvPicPr>
        <p:blipFill>
          <a:blip r:embed="rId2">
            <a:extLst>
              <a:ext uri="{28A0092B-C50C-407E-A947-70E740481C1C}">
                <a14:useLocalDpi xmlns:a14="http://schemas.microsoft.com/office/drawing/2010/main" val="0"/>
              </a:ext>
            </a:extLst>
          </a:blip>
          <a:srcRect t="-5920" b="-5920"/>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39</a:t>
            </a:fld>
            <a:endParaRPr lang="en-US">
              <a:solidFill>
                <a:schemeClr val="tx1"/>
              </a:solidFill>
            </a:endParaRPr>
          </a:p>
        </p:txBody>
      </p:sp>
      <p:sp>
        <p:nvSpPr>
          <p:cNvPr id="6" name="Rectangle 5"/>
          <p:cNvSpPr/>
          <p:nvPr/>
        </p:nvSpPr>
        <p:spPr>
          <a:xfrm>
            <a:off x="4800600" y="4038600"/>
            <a:ext cx="15240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848600" y="5486400"/>
            <a:ext cx="7620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26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Create a Contract Record</a:t>
            </a:r>
          </a:p>
        </p:txBody>
      </p:sp>
      <p:sp>
        <p:nvSpPr>
          <p:cNvPr id="4" name="Content Placeholder 3"/>
          <p:cNvSpPr>
            <a:spLocks noGrp="1"/>
          </p:cNvSpPr>
          <p:nvPr>
            <p:ph idx="1"/>
          </p:nvPr>
        </p:nvSpPr>
        <p:spPr/>
        <p:txBody>
          <a:bodyPr/>
          <a:lstStyle/>
          <a:p>
            <a:r>
              <a:rPr lang="en-US" dirty="0"/>
              <a:t>From your own applicant portal</a:t>
            </a:r>
          </a:p>
          <a:p>
            <a:pPr lvl="1"/>
            <a:r>
              <a:rPr lang="en-US" dirty="0"/>
              <a:t>Create the “record” for reference in your 471</a:t>
            </a:r>
          </a:p>
          <a:p>
            <a:pPr lvl="1"/>
            <a:r>
              <a:rPr lang="en-US" dirty="0"/>
              <a:t>Be sure to keep your Memo to File for documentation purposes</a:t>
            </a:r>
          </a:p>
        </p:txBody>
      </p:sp>
      <p:sp>
        <p:nvSpPr>
          <p:cNvPr id="3" name="Slide Number Placeholder 2"/>
          <p:cNvSpPr>
            <a:spLocks noGrp="1"/>
          </p:cNvSpPr>
          <p:nvPr>
            <p:ph type="sldNum" sz="quarter" idx="12"/>
          </p:nvPr>
        </p:nvSpPr>
        <p:spPr/>
        <p:txBody>
          <a:bodyPr/>
          <a:lstStyle/>
          <a:p>
            <a:fld id="{1765C297-ECF7-42B2-93FE-FBF3A1A8BAA6}" type="slidenum">
              <a:rPr lang="en-US" smtClean="0"/>
              <a:pPr/>
              <a:t>4</a:t>
            </a:fld>
            <a:endParaRPr lang="en-US">
              <a:solidFill>
                <a:schemeClr val="tx1"/>
              </a:solidFill>
            </a:endParaRPr>
          </a:p>
        </p:txBody>
      </p:sp>
    </p:spTree>
    <p:extLst>
      <p:ext uri="{BB962C8B-B14F-4D97-AF65-F5344CB8AC3E}">
        <p14:creationId xmlns:p14="http://schemas.microsoft.com/office/powerpoint/2010/main" val="800298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Distance Only</a:t>
            </a:r>
          </a:p>
        </p:txBody>
      </p:sp>
      <p:pic>
        <p:nvPicPr>
          <p:cNvPr id="5" name="Content Placeholder 4" descr="Screen Shot 2016-04-20 at 10.43.29 AM.png"/>
          <p:cNvPicPr>
            <a:picLocks noGrp="1" noChangeAspect="1"/>
          </p:cNvPicPr>
          <p:nvPr>
            <p:ph idx="1"/>
          </p:nvPr>
        </p:nvPicPr>
        <p:blipFill>
          <a:blip r:embed="rId2">
            <a:extLst>
              <a:ext uri="{28A0092B-C50C-407E-A947-70E740481C1C}">
                <a14:useLocalDpi xmlns:a14="http://schemas.microsoft.com/office/drawing/2010/main" val="0"/>
              </a:ext>
            </a:extLst>
          </a:blip>
          <a:srcRect t="-15780" b="-15780"/>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40</a:t>
            </a:fld>
            <a:endParaRPr lang="en-US">
              <a:solidFill>
                <a:schemeClr val="tx1"/>
              </a:solidFill>
            </a:endParaRPr>
          </a:p>
        </p:txBody>
      </p:sp>
      <p:sp>
        <p:nvSpPr>
          <p:cNvPr id="6" name="Rectangle 5"/>
          <p:cNvSpPr/>
          <p:nvPr/>
        </p:nvSpPr>
        <p:spPr>
          <a:xfrm>
            <a:off x="457200" y="4038600"/>
            <a:ext cx="80010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508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Continue…</a:t>
            </a:r>
          </a:p>
        </p:txBody>
      </p:sp>
      <p:pic>
        <p:nvPicPr>
          <p:cNvPr id="5" name="Content Placeholder 4" descr="Screen Shot 2016-04-20 at 10.43.57 AM.png"/>
          <p:cNvPicPr>
            <a:picLocks noGrp="1" noChangeAspect="1"/>
          </p:cNvPicPr>
          <p:nvPr>
            <p:ph idx="1"/>
          </p:nvPr>
        </p:nvPicPr>
        <p:blipFill>
          <a:blip r:embed="rId2">
            <a:extLst>
              <a:ext uri="{28A0092B-C50C-407E-A947-70E740481C1C}">
                <a14:useLocalDpi xmlns:a14="http://schemas.microsoft.com/office/drawing/2010/main" val="0"/>
              </a:ext>
            </a:extLst>
          </a:blip>
          <a:srcRect t="-6985" b="-6985"/>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41</a:t>
            </a:fld>
            <a:endParaRPr lang="en-US">
              <a:solidFill>
                <a:schemeClr val="tx1"/>
              </a:solidFill>
            </a:endParaRPr>
          </a:p>
        </p:txBody>
      </p:sp>
      <p:sp>
        <p:nvSpPr>
          <p:cNvPr id="6" name="Rectangle 5"/>
          <p:cNvSpPr/>
          <p:nvPr/>
        </p:nvSpPr>
        <p:spPr>
          <a:xfrm>
            <a:off x="457200" y="3276600"/>
            <a:ext cx="8229600" cy="533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33400" y="3886200"/>
            <a:ext cx="8153400" cy="533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848600" y="5486400"/>
            <a:ext cx="7620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35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525"/>
            <a:ext cx="8229600" cy="1143000"/>
          </a:xfrm>
        </p:spPr>
        <p:txBody>
          <a:bodyPr>
            <a:normAutofit fontScale="90000"/>
          </a:bodyPr>
          <a:lstStyle/>
          <a:p>
            <a:r>
              <a:rPr lang="en-US" dirty="0"/>
              <a:t>Enter the highest monthly amount from the past year (Sept or Oct)</a:t>
            </a:r>
          </a:p>
        </p:txBody>
      </p:sp>
      <p:pic>
        <p:nvPicPr>
          <p:cNvPr id="5" name="Content Placeholder 4" descr="Screen Shot 2016-04-20 at 10.45.13 AM.png"/>
          <p:cNvPicPr>
            <a:picLocks noGrp="1" noChangeAspect="1"/>
          </p:cNvPicPr>
          <p:nvPr>
            <p:ph idx="1"/>
          </p:nvPr>
        </p:nvPicPr>
        <p:blipFill>
          <a:blip r:embed="rId2">
            <a:extLst>
              <a:ext uri="{28A0092B-C50C-407E-A947-70E740481C1C}">
                <a14:useLocalDpi xmlns:a14="http://schemas.microsoft.com/office/drawing/2010/main" val="0"/>
              </a:ext>
            </a:extLst>
          </a:blip>
          <a:srcRect l="-18944" r="-18944"/>
          <a:stretch>
            <a:fillRect/>
          </a:stretch>
        </p:blipFill>
        <p:spPr>
          <a:xfrm>
            <a:off x="-685800" y="1600200"/>
            <a:ext cx="8229600" cy="4525963"/>
          </a:xfrm>
        </p:spPr>
      </p:pic>
      <p:sp>
        <p:nvSpPr>
          <p:cNvPr id="4" name="Slide Number Placeholder 3"/>
          <p:cNvSpPr>
            <a:spLocks noGrp="1"/>
          </p:cNvSpPr>
          <p:nvPr>
            <p:ph type="sldNum" sz="quarter" idx="12"/>
          </p:nvPr>
        </p:nvSpPr>
        <p:spPr/>
        <p:txBody>
          <a:bodyPr/>
          <a:lstStyle/>
          <a:p>
            <a:fld id="{E7E0B65A-7F83-4480-B6A7-8755A19022D9}" type="slidenum">
              <a:rPr lang="en-US" smtClean="0"/>
              <a:pPr/>
              <a:t>42</a:t>
            </a:fld>
            <a:endParaRPr lang="en-US">
              <a:solidFill>
                <a:schemeClr val="tx1"/>
              </a:solidFill>
            </a:endParaRPr>
          </a:p>
        </p:txBody>
      </p:sp>
      <p:sp>
        <p:nvSpPr>
          <p:cNvPr id="6" name="Rectangle 5"/>
          <p:cNvSpPr/>
          <p:nvPr/>
        </p:nvSpPr>
        <p:spPr>
          <a:xfrm>
            <a:off x="2667000" y="2438400"/>
            <a:ext cx="6858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667000" y="2743200"/>
            <a:ext cx="6858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667000" y="3352800"/>
            <a:ext cx="6858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876800" y="2514600"/>
            <a:ext cx="1447800" cy="838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400800" y="2438400"/>
            <a:ext cx="2438400" cy="923330"/>
          </a:xfrm>
          <a:prstGeom prst="rect">
            <a:avLst/>
          </a:prstGeom>
          <a:noFill/>
          <a:ln>
            <a:solidFill>
              <a:srgbClr val="B32A1F"/>
            </a:solidFill>
          </a:ln>
        </p:spPr>
        <p:txBody>
          <a:bodyPr wrap="square" rtlCol="0">
            <a:spAutoFit/>
          </a:bodyPr>
          <a:lstStyle/>
          <a:p>
            <a:r>
              <a:rPr lang="en-US" sz="1800" dirty="0">
                <a:solidFill>
                  <a:srgbClr val="B32A1F"/>
                </a:solidFill>
              </a:rPr>
              <a:t>Be sure to enter zeros in the “one-time” cost section</a:t>
            </a:r>
          </a:p>
        </p:txBody>
      </p:sp>
      <p:sp>
        <p:nvSpPr>
          <p:cNvPr id="10" name="Rectangle 9"/>
          <p:cNvSpPr/>
          <p:nvPr/>
        </p:nvSpPr>
        <p:spPr>
          <a:xfrm>
            <a:off x="5562600" y="5867400"/>
            <a:ext cx="6858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201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Recipients of Service</a:t>
            </a:r>
          </a:p>
        </p:txBody>
      </p:sp>
      <p:pic>
        <p:nvPicPr>
          <p:cNvPr id="5" name="Content Placeholder 4" descr="Screen Shot 2016-05-03 at 3.24.26 PM.png"/>
          <p:cNvPicPr>
            <a:picLocks noGrp="1" noChangeAspect="1"/>
          </p:cNvPicPr>
          <p:nvPr>
            <p:ph idx="1"/>
          </p:nvPr>
        </p:nvPicPr>
        <p:blipFill>
          <a:blip r:embed="rId2">
            <a:extLst>
              <a:ext uri="{28A0092B-C50C-407E-A947-70E740481C1C}">
                <a14:useLocalDpi xmlns:a14="http://schemas.microsoft.com/office/drawing/2010/main" val="0"/>
              </a:ext>
            </a:extLst>
          </a:blip>
          <a:srcRect l="-11488" r="-11488"/>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43</a:t>
            </a:fld>
            <a:endParaRPr lang="en-US">
              <a:solidFill>
                <a:schemeClr val="tx1"/>
              </a:solidFill>
            </a:endParaRPr>
          </a:p>
        </p:txBody>
      </p:sp>
      <p:sp>
        <p:nvSpPr>
          <p:cNvPr id="7" name="Rectangle 6"/>
          <p:cNvSpPr/>
          <p:nvPr/>
        </p:nvSpPr>
        <p:spPr>
          <a:xfrm>
            <a:off x="1263246" y="2410425"/>
            <a:ext cx="19050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295400" y="3200400"/>
            <a:ext cx="6477000" cy="609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62800" y="3810000"/>
            <a:ext cx="6858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371600" y="4191000"/>
            <a:ext cx="15240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4038600" y="4114800"/>
            <a:ext cx="3505200" cy="68580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a:endCxn id="10" idx="3"/>
          </p:cNvCxnSpPr>
          <p:nvPr/>
        </p:nvCxnSpPr>
        <p:spPr>
          <a:xfrm rot="16200000" flipV="1">
            <a:off x="2876550" y="4324350"/>
            <a:ext cx="495300" cy="457200"/>
          </a:xfrm>
          <a:prstGeom prst="bentConnector2">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295400" y="2775350"/>
            <a:ext cx="23622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8-Point Star 19"/>
          <p:cNvSpPr/>
          <p:nvPr/>
        </p:nvSpPr>
        <p:spPr>
          <a:xfrm>
            <a:off x="990600" y="2438400"/>
            <a:ext cx="152400" cy="228600"/>
          </a:xfrm>
          <a:prstGeom prst="star8">
            <a:avLst/>
          </a:prstGeom>
          <a:solidFill>
            <a:srgbClr val="C0504D"/>
          </a:solidFill>
          <a:ln>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8-Point Star 20"/>
          <p:cNvSpPr/>
          <p:nvPr/>
        </p:nvSpPr>
        <p:spPr>
          <a:xfrm>
            <a:off x="990600" y="2819400"/>
            <a:ext cx="152400" cy="228600"/>
          </a:xfrm>
          <a:prstGeom prst="star8">
            <a:avLst/>
          </a:prstGeom>
          <a:solidFill>
            <a:srgbClr val="C0504D"/>
          </a:solidFill>
          <a:ln>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8-Point Star 21"/>
          <p:cNvSpPr/>
          <p:nvPr/>
        </p:nvSpPr>
        <p:spPr>
          <a:xfrm>
            <a:off x="990600" y="3352800"/>
            <a:ext cx="152400" cy="228600"/>
          </a:xfrm>
          <a:prstGeom prst="star8">
            <a:avLst/>
          </a:prstGeom>
          <a:solidFill>
            <a:srgbClr val="C0504D"/>
          </a:solidFill>
          <a:ln>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8-Point Star 22"/>
          <p:cNvSpPr/>
          <p:nvPr/>
        </p:nvSpPr>
        <p:spPr>
          <a:xfrm>
            <a:off x="6324600" y="3858225"/>
            <a:ext cx="152400" cy="228600"/>
          </a:xfrm>
          <a:prstGeom prst="star8">
            <a:avLst/>
          </a:prstGeom>
          <a:solidFill>
            <a:srgbClr val="C0504D"/>
          </a:solidFill>
          <a:ln>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8-Point Star 23"/>
          <p:cNvSpPr/>
          <p:nvPr/>
        </p:nvSpPr>
        <p:spPr>
          <a:xfrm>
            <a:off x="1066800" y="4191000"/>
            <a:ext cx="152400" cy="228600"/>
          </a:xfrm>
          <a:prstGeom prst="star8">
            <a:avLst/>
          </a:prstGeom>
          <a:solidFill>
            <a:srgbClr val="C0504D"/>
          </a:solidFill>
          <a:ln>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724400" y="1524000"/>
            <a:ext cx="2667000" cy="1477328"/>
          </a:xfrm>
          <a:prstGeom prst="rect">
            <a:avLst/>
          </a:prstGeom>
          <a:noFill/>
          <a:ln>
            <a:solidFill>
              <a:srgbClr val="B32A1F"/>
            </a:solidFill>
          </a:ln>
        </p:spPr>
        <p:txBody>
          <a:bodyPr wrap="square" rtlCol="0">
            <a:spAutoFit/>
          </a:bodyPr>
          <a:lstStyle/>
          <a:p>
            <a:r>
              <a:rPr lang="en-US" sz="1800" dirty="0">
                <a:solidFill>
                  <a:srgbClr val="B32A1F"/>
                </a:solidFill>
              </a:rPr>
              <a:t>Search for your district and once the name displays, click the “Add All Dependent Schools and NIFs.</a:t>
            </a:r>
          </a:p>
        </p:txBody>
      </p:sp>
    </p:spTree>
    <p:extLst>
      <p:ext uri="{BB962C8B-B14F-4D97-AF65-F5344CB8AC3E}">
        <p14:creationId xmlns:p14="http://schemas.microsoft.com/office/powerpoint/2010/main" val="4237226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Add all dependent schools and NIFs</a:t>
            </a:r>
          </a:p>
        </p:txBody>
      </p:sp>
      <p:pic>
        <p:nvPicPr>
          <p:cNvPr id="5" name="Content Placeholder 4" descr="Screen Shot 2016-05-03 at 3.24.51 PM.png"/>
          <p:cNvPicPr>
            <a:picLocks noGrp="1" noChangeAspect="1"/>
          </p:cNvPicPr>
          <p:nvPr>
            <p:ph idx="1"/>
          </p:nvPr>
        </p:nvPicPr>
        <p:blipFill>
          <a:blip r:embed="rId2">
            <a:extLst>
              <a:ext uri="{28A0092B-C50C-407E-A947-70E740481C1C}">
                <a14:useLocalDpi xmlns:a14="http://schemas.microsoft.com/office/drawing/2010/main" val="0"/>
              </a:ext>
            </a:extLst>
          </a:blip>
          <a:srcRect t="-13521" b="-13521"/>
          <a:stretch>
            <a:fillRect/>
          </a:stretch>
        </p:blipFill>
        <p:spPr>
          <a:xfrm>
            <a:off x="533400" y="1524000"/>
            <a:ext cx="8229600" cy="4525963"/>
          </a:xfrm>
        </p:spPr>
      </p:pic>
      <p:sp>
        <p:nvSpPr>
          <p:cNvPr id="4" name="Slide Number Placeholder 3"/>
          <p:cNvSpPr>
            <a:spLocks noGrp="1"/>
          </p:cNvSpPr>
          <p:nvPr>
            <p:ph type="sldNum" sz="quarter" idx="12"/>
          </p:nvPr>
        </p:nvSpPr>
        <p:spPr/>
        <p:txBody>
          <a:bodyPr/>
          <a:lstStyle/>
          <a:p>
            <a:fld id="{E7E0B65A-7F83-4480-B6A7-8755A19022D9}" type="slidenum">
              <a:rPr lang="en-US" smtClean="0"/>
              <a:pPr/>
              <a:t>44</a:t>
            </a:fld>
            <a:endParaRPr lang="en-US">
              <a:solidFill>
                <a:schemeClr val="tx1"/>
              </a:solidFill>
            </a:endParaRPr>
          </a:p>
        </p:txBody>
      </p:sp>
      <p:sp>
        <p:nvSpPr>
          <p:cNvPr id="7" name="Rectangle 6"/>
          <p:cNvSpPr/>
          <p:nvPr/>
        </p:nvSpPr>
        <p:spPr>
          <a:xfrm>
            <a:off x="4648200" y="4419600"/>
            <a:ext cx="1905000" cy="685800"/>
          </a:xfrm>
          <a:prstGeom prst="rect">
            <a:avLst/>
          </a:prstGeom>
          <a:noFill/>
          <a:ln w="57150" cmpd="sng">
            <a:solidFill>
              <a:srgbClr val="B32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983519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If necessary, check entity for removal…</a:t>
            </a:r>
          </a:p>
        </p:txBody>
      </p:sp>
      <p:sp>
        <p:nvSpPr>
          <p:cNvPr id="4" name="Slide Number Placeholder 3"/>
          <p:cNvSpPr>
            <a:spLocks noGrp="1"/>
          </p:cNvSpPr>
          <p:nvPr>
            <p:ph type="sldNum" sz="quarter" idx="12"/>
          </p:nvPr>
        </p:nvSpPr>
        <p:spPr/>
        <p:txBody>
          <a:bodyPr/>
          <a:lstStyle/>
          <a:p>
            <a:fld id="{E7E0B65A-7F83-4480-B6A7-8755A19022D9}" type="slidenum">
              <a:rPr lang="en-US" smtClean="0"/>
              <a:pPr/>
              <a:t>45</a:t>
            </a:fld>
            <a:endParaRPr lang="en-US">
              <a:solidFill>
                <a:schemeClr val="tx1"/>
              </a:solidFill>
            </a:endParaRPr>
          </a:p>
        </p:txBody>
      </p:sp>
      <p:pic>
        <p:nvPicPr>
          <p:cNvPr id="5" name="Content Placeholder 4" descr="Screen Shot 2016-05-03 at 3.25.02 PM.png"/>
          <p:cNvPicPr>
            <a:picLocks noGrp="1" noChangeAspect="1"/>
          </p:cNvPicPr>
          <p:nvPr>
            <p:ph idx="1"/>
          </p:nvPr>
        </p:nvPicPr>
        <p:blipFill>
          <a:blip r:embed="rId2">
            <a:extLst>
              <a:ext uri="{28A0092B-C50C-407E-A947-70E740481C1C}">
                <a14:useLocalDpi xmlns:a14="http://schemas.microsoft.com/office/drawing/2010/main" val="0"/>
              </a:ext>
            </a:extLst>
          </a:blip>
          <a:srcRect l="-9157" r="-9157"/>
          <a:stretch>
            <a:fillRect/>
          </a:stretch>
        </p:blipFill>
        <p:spPr/>
      </p:pic>
      <p:sp>
        <p:nvSpPr>
          <p:cNvPr id="7" name="Rectangle 6"/>
          <p:cNvSpPr/>
          <p:nvPr/>
        </p:nvSpPr>
        <p:spPr>
          <a:xfrm>
            <a:off x="7239000" y="5486400"/>
            <a:ext cx="6858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218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and continue</a:t>
            </a:r>
          </a:p>
        </p:txBody>
      </p:sp>
      <p:sp>
        <p:nvSpPr>
          <p:cNvPr id="4" name="Slide Number Placeholder 3"/>
          <p:cNvSpPr>
            <a:spLocks noGrp="1"/>
          </p:cNvSpPr>
          <p:nvPr>
            <p:ph type="sldNum" sz="quarter" idx="12"/>
          </p:nvPr>
        </p:nvSpPr>
        <p:spPr/>
        <p:txBody>
          <a:bodyPr/>
          <a:lstStyle/>
          <a:p>
            <a:fld id="{E7E0B65A-7F83-4480-B6A7-8755A19022D9}" type="slidenum">
              <a:rPr lang="en-US" smtClean="0"/>
              <a:pPr/>
              <a:t>46</a:t>
            </a:fld>
            <a:endParaRPr lang="en-US">
              <a:solidFill>
                <a:schemeClr val="tx1"/>
              </a:solidFill>
            </a:endParaRPr>
          </a:p>
        </p:txBody>
      </p:sp>
      <p:pic>
        <p:nvPicPr>
          <p:cNvPr id="5" name="Content Placeholder 4" descr="Screen Shot 2016-05-03 at 3.25.32 PM.png"/>
          <p:cNvPicPr>
            <a:picLocks noGrp="1" noChangeAspect="1"/>
          </p:cNvPicPr>
          <p:nvPr>
            <p:ph idx="1"/>
          </p:nvPr>
        </p:nvPicPr>
        <p:blipFill>
          <a:blip r:embed="rId2">
            <a:extLst>
              <a:ext uri="{28A0092B-C50C-407E-A947-70E740481C1C}">
                <a14:useLocalDpi xmlns:a14="http://schemas.microsoft.com/office/drawing/2010/main" val="0"/>
              </a:ext>
            </a:extLst>
          </a:blip>
          <a:srcRect l="-18890" r="-18890"/>
          <a:stretch>
            <a:fillRect/>
          </a:stretch>
        </p:blipFill>
        <p:spPr/>
      </p:pic>
      <p:sp>
        <p:nvSpPr>
          <p:cNvPr id="7" name="Rectangle 6"/>
          <p:cNvSpPr/>
          <p:nvPr/>
        </p:nvSpPr>
        <p:spPr>
          <a:xfrm>
            <a:off x="6781800" y="5867400"/>
            <a:ext cx="685800" cy="3048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009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Review Recipients - Continue</a:t>
            </a:r>
          </a:p>
        </p:txBody>
      </p:sp>
      <p:pic>
        <p:nvPicPr>
          <p:cNvPr id="6" name="Content Placeholder 5" descr="Screen Shot 2016-04-20 at 10.55.39 AM.png"/>
          <p:cNvPicPr>
            <a:picLocks noGrp="1" noChangeAspect="1"/>
          </p:cNvPicPr>
          <p:nvPr>
            <p:ph idx="1"/>
          </p:nvPr>
        </p:nvPicPr>
        <p:blipFill>
          <a:blip r:embed="rId2">
            <a:extLst>
              <a:ext uri="{28A0092B-C50C-407E-A947-70E740481C1C}">
                <a14:useLocalDpi xmlns:a14="http://schemas.microsoft.com/office/drawing/2010/main" val="0"/>
              </a:ext>
            </a:extLst>
          </a:blip>
          <a:srcRect l="-16155" r="-16155"/>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47</a:t>
            </a:fld>
            <a:endParaRPr lang="en-US">
              <a:solidFill>
                <a:schemeClr val="tx1"/>
              </a:solidFill>
            </a:endParaRPr>
          </a:p>
        </p:txBody>
      </p:sp>
      <p:sp>
        <p:nvSpPr>
          <p:cNvPr id="5" name="Rectangle 4"/>
          <p:cNvSpPr/>
          <p:nvPr/>
        </p:nvSpPr>
        <p:spPr>
          <a:xfrm>
            <a:off x="7010400" y="5791200"/>
            <a:ext cx="533400" cy="3048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944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Next FRN</a:t>
            </a:r>
          </a:p>
        </p:txBody>
      </p:sp>
      <p:sp>
        <p:nvSpPr>
          <p:cNvPr id="3" name="Content Placeholder 2"/>
          <p:cNvSpPr>
            <a:spLocks noGrp="1"/>
          </p:cNvSpPr>
          <p:nvPr>
            <p:ph idx="1"/>
          </p:nvPr>
        </p:nvSpPr>
        <p:spPr/>
        <p:txBody>
          <a:bodyPr/>
          <a:lstStyle/>
          <a:p>
            <a:r>
              <a:rPr lang="en-US" dirty="0"/>
              <a:t>You are now ready to add your next FRN for service</a:t>
            </a:r>
          </a:p>
          <a:p>
            <a:r>
              <a:rPr lang="en-US" dirty="0"/>
              <a:t>BellSouth Local</a:t>
            </a:r>
          </a:p>
          <a:p>
            <a:r>
              <a:rPr lang="en-US" dirty="0"/>
              <a:t>Frontier Local</a:t>
            </a:r>
          </a:p>
          <a:p>
            <a:r>
              <a:rPr lang="en-US" dirty="0" err="1"/>
              <a:t>Centurylink</a:t>
            </a:r>
            <a:r>
              <a:rPr lang="en-US" dirty="0"/>
              <a:t> Local</a:t>
            </a:r>
          </a:p>
          <a:p>
            <a:r>
              <a:rPr lang="en-US" dirty="0"/>
              <a:t>Cellular</a:t>
            </a:r>
          </a:p>
        </p:txBody>
      </p:sp>
      <p:sp>
        <p:nvSpPr>
          <p:cNvPr id="4" name="Slide Number Placeholder 3"/>
          <p:cNvSpPr>
            <a:spLocks noGrp="1"/>
          </p:cNvSpPr>
          <p:nvPr>
            <p:ph type="sldNum" sz="quarter" idx="12"/>
          </p:nvPr>
        </p:nvSpPr>
        <p:spPr/>
        <p:txBody>
          <a:bodyPr/>
          <a:lstStyle/>
          <a:p>
            <a:fld id="{E7E0B65A-7F83-4480-B6A7-8755A19022D9}" type="slidenum">
              <a:rPr lang="en-US" smtClean="0"/>
              <a:pPr/>
              <a:t>48</a:t>
            </a:fld>
            <a:endParaRPr lang="en-US">
              <a:solidFill>
                <a:schemeClr val="tx1"/>
              </a:solidFill>
            </a:endParaRPr>
          </a:p>
        </p:txBody>
      </p:sp>
    </p:spTree>
    <p:extLst>
      <p:ext uri="{BB962C8B-B14F-4D97-AF65-F5344CB8AC3E}">
        <p14:creationId xmlns:p14="http://schemas.microsoft.com/office/powerpoint/2010/main" val="61010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dirty="0"/>
              <a:t>Where is the contracts module?</a:t>
            </a:r>
          </a:p>
        </p:txBody>
      </p:sp>
      <p:sp>
        <p:nvSpPr>
          <p:cNvPr id="3" name="Content Placeholder 2"/>
          <p:cNvSpPr>
            <a:spLocks noGrp="1"/>
          </p:cNvSpPr>
          <p:nvPr>
            <p:ph idx="1"/>
          </p:nvPr>
        </p:nvSpPr>
        <p:spPr>
          <a:xfrm>
            <a:off x="457200" y="1447800"/>
            <a:ext cx="8229600" cy="4800600"/>
          </a:xfrm>
        </p:spPr>
        <p:txBody>
          <a:bodyPr>
            <a:normAutofit/>
          </a:bodyPr>
          <a:lstStyle/>
          <a:p>
            <a:r>
              <a:rPr lang="en-US" sz="2400" dirty="0"/>
              <a:t>The Contracts Module is a section within your organization’s EPC profile.</a:t>
            </a:r>
          </a:p>
          <a:p>
            <a:pPr marL="0" indent="0">
              <a:buNone/>
            </a:pPr>
            <a:endParaRPr lang="en-US" sz="2400" dirty="0"/>
          </a:p>
        </p:txBody>
      </p:sp>
      <p:sp>
        <p:nvSpPr>
          <p:cNvPr id="5" name="Slide Number Placeholder 4"/>
          <p:cNvSpPr>
            <a:spLocks noGrp="1"/>
          </p:cNvSpPr>
          <p:nvPr>
            <p:ph type="sldNum" sz="quarter" idx="12"/>
          </p:nvPr>
        </p:nvSpPr>
        <p:spPr/>
        <p:txBody>
          <a:bodyPr/>
          <a:lstStyle/>
          <a:p>
            <a:fld id="{E7E0B65A-7F83-4480-B6A7-8755A19022D9}" type="slidenum">
              <a:rPr lang="en-US" smtClean="0"/>
              <a:pPr/>
              <a:t>5</a:t>
            </a:fld>
            <a:endParaRPr lang="en-US">
              <a:solidFill>
                <a:schemeClr val="tx1"/>
              </a:solidFill>
            </a:endParaRPr>
          </a:p>
        </p:txBody>
      </p:sp>
      <p:pic>
        <p:nvPicPr>
          <p:cNvPr id="4" name="Picture 3">
            <a:extLst>
              <a:ext uri="{FF2B5EF4-FFF2-40B4-BE49-F238E27FC236}">
                <a16:creationId xmlns:a16="http://schemas.microsoft.com/office/drawing/2014/main" id="{75451FEC-4099-4778-A592-B6C71622ECED}"/>
              </a:ext>
            </a:extLst>
          </p:cNvPr>
          <p:cNvPicPr>
            <a:picLocks noChangeAspect="1"/>
          </p:cNvPicPr>
          <p:nvPr/>
        </p:nvPicPr>
        <p:blipFill>
          <a:blip r:embed="rId3"/>
          <a:stretch>
            <a:fillRect/>
          </a:stretch>
        </p:blipFill>
        <p:spPr>
          <a:xfrm>
            <a:off x="123825" y="3062287"/>
            <a:ext cx="8896350" cy="1571625"/>
          </a:xfrm>
          <a:prstGeom prst="rect">
            <a:avLst/>
          </a:prstGeom>
        </p:spPr>
      </p:pic>
      <p:cxnSp>
        <p:nvCxnSpPr>
          <p:cNvPr id="6" name="Straight Arrow Connector 5">
            <a:extLst>
              <a:ext uri="{FF2B5EF4-FFF2-40B4-BE49-F238E27FC236}">
                <a16:creationId xmlns:a16="http://schemas.microsoft.com/office/drawing/2014/main" id="{721EC92F-FB3D-4253-8437-4B683C07FC8C}"/>
              </a:ext>
            </a:extLst>
          </p:cNvPr>
          <p:cNvCxnSpPr/>
          <p:nvPr/>
        </p:nvCxnSpPr>
        <p:spPr>
          <a:xfrm flipV="1">
            <a:off x="4572000" y="3681412"/>
            <a:ext cx="0" cy="1600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0AAE0318-0CB9-41A3-89DA-EB2A2D534314}"/>
              </a:ext>
            </a:extLst>
          </p:cNvPr>
          <p:cNvSpPr/>
          <p:nvPr/>
        </p:nvSpPr>
        <p:spPr>
          <a:xfrm>
            <a:off x="4419600" y="2995612"/>
            <a:ext cx="5334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32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644434" y="4419600"/>
            <a:ext cx="735656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a:t>Click on the “Contracts” link in the menu of items across the center of the organization’s page.  Then choose MANAGE CONTRACTS</a:t>
            </a:r>
          </a:p>
        </p:txBody>
      </p:sp>
      <p:sp>
        <p:nvSpPr>
          <p:cNvPr id="3" name="Slide Number Placeholder 2"/>
          <p:cNvSpPr>
            <a:spLocks noGrp="1"/>
          </p:cNvSpPr>
          <p:nvPr>
            <p:ph type="sldNum" sz="quarter" idx="12"/>
          </p:nvPr>
        </p:nvSpPr>
        <p:spPr/>
        <p:txBody>
          <a:bodyPr/>
          <a:lstStyle/>
          <a:p>
            <a:fld id="{24697A7C-3570-4203-89F8-B5F1A769E4F2}" type="slidenum">
              <a:rPr lang="en-US" smtClean="0"/>
              <a:pPr/>
              <a:t>6</a:t>
            </a:fld>
            <a:endParaRPr lang="en-US"/>
          </a:p>
        </p:txBody>
      </p:sp>
      <p:pic>
        <p:nvPicPr>
          <p:cNvPr id="2" name="Picture 1">
            <a:extLst>
              <a:ext uri="{FF2B5EF4-FFF2-40B4-BE49-F238E27FC236}">
                <a16:creationId xmlns:a16="http://schemas.microsoft.com/office/drawing/2014/main" id="{BB17B50E-038D-43A1-9F83-673EE6D4C4C0}"/>
              </a:ext>
            </a:extLst>
          </p:cNvPr>
          <p:cNvPicPr>
            <a:picLocks noChangeAspect="1"/>
          </p:cNvPicPr>
          <p:nvPr/>
        </p:nvPicPr>
        <p:blipFill>
          <a:blip r:embed="rId2"/>
          <a:stretch>
            <a:fillRect/>
          </a:stretch>
        </p:blipFill>
        <p:spPr>
          <a:xfrm>
            <a:off x="228600" y="2362200"/>
            <a:ext cx="8305800" cy="738128"/>
          </a:xfrm>
          <a:prstGeom prst="rect">
            <a:avLst/>
          </a:prstGeom>
        </p:spPr>
      </p:pic>
      <p:sp>
        <p:nvSpPr>
          <p:cNvPr id="4" name="Rectangle 3">
            <a:extLst>
              <a:ext uri="{FF2B5EF4-FFF2-40B4-BE49-F238E27FC236}">
                <a16:creationId xmlns:a16="http://schemas.microsoft.com/office/drawing/2014/main" id="{6A21065C-B6B4-47E3-BEBE-151343F8B4D4}"/>
              </a:ext>
            </a:extLst>
          </p:cNvPr>
          <p:cNvSpPr/>
          <p:nvPr/>
        </p:nvSpPr>
        <p:spPr>
          <a:xfrm>
            <a:off x="152400" y="2209800"/>
            <a:ext cx="403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F5DD1A7A-3353-4FA6-8B36-BBF4BC5E45E7}"/>
              </a:ext>
            </a:extLst>
          </p:cNvPr>
          <p:cNvCxnSpPr/>
          <p:nvPr/>
        </p:nvCxnSpPr>
        <p:spPr>
          <a:xfrm flipV="1">
            <a:off x="4191000" y="3078560"/>
            <a:ext cx="0" cy="13410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74013C65-A15D-438D-9E08-BC823846225C}"/>
              </a:ext>
            </a:extLst>
          </p:cNvPr>
          <p:cNvSpPr/>
          <p:nvPr/>
        </p:nvSpPr>
        <p:spPr>
          <a:xfrm>
            <a:off x="3886200" y="2667000"/>
            <a:ext cx="685800" cy="433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DFFDD-CC9F-4D5D-AD06-CE843337376C}"/>
              </a:ext>
            </a:extLst>
          </p:cNvPr>
          <p:cNvSpPr/>
          <p:nvPr/>
        </p:nvSpPr>
        <p:spPr>
          <a:xfrm>
            <a:off x="7543800" y="2358260"/>
            <a:ext cx="990600" cy="4611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D5A4B49-CB69-4A65-BF37-6716C3AD53E0}"/>
              </a:ext>
            </a:extLst>
          </p:cNvPr>
          <p:cNvCxnSpPr/>
          <p:nvPr/>
        </p:nvCxnSpPr>
        <p:spPr>
          <a:xfrm flipV="1">
            <a:off x="4191000" y="2971800"/>
            <a:ext cx="0" cy="13410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1BDF279-CD8F-4346-8EED-06EC8E12C6B2}"/>
              </a:ext>
            </a:extLst>
          </p:cNvPr>
          <p:cNvCxnSpPr>
            <a:cxnSpLocks/>
          </p:cNvCxnSpPr>
          <p:nvPr/>
        </p:nvCxnSpPr>
        <p:spPr>
          <a:xfrm flipV="1">
            <a:off x="4691062" y="2971800"/>
            <a:ext cx="2667000" cy="13410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Title 1"/>
          <p:cNvSpPr txBox="1">
            <a:spLocks/>
          </p:cNvSpPr>
          <p:nvPr/>
        </p:nvSpPr>
        <p:spPr>
          <a:xfrm>
            <a:off x="304800" y="195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Manage Contracts</a:t>
            </a:r>
          </a:p>
        </p:txBody>
      </p:sp>
    </p:spTree>
    <p:extLst>
      <p:ext uri="{BB962C8B-B14F-4D97-AF65-F5344CB8AC3E}">
        <p14:creationId xmlns:p14="http://schemas.microsoft.com/office/powerpoint/2010/main" val="356913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2057400" y="4724401"/>
            <a:ext cx="59435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a:solidFill>
                  <a:srgbClr val="FF0000"/>
                </a:solidFill>
              </a:rPr>
              <a:t>Click on the “Add a New Contract” button</a:t>
            </a:r>
          </a:p>
        </p:txBody>
      </p:sp>
      <p:sp>
        <p:nvSpPr>
          <p:cNvPr id="3" name="Slide Number Placeholder 2"/>
          <p:cNvSpPr>
            <a:spLocks noGrp="1"/>
          </p:cNvSpPr>
          <p:nvPr>
            <p:ph type="sldNum" sz="quarter" idx="12"/>
          </p:nvPr>
        </p:nvSpPr>
        <p:spPr/>
        <p:txBody>
          <a:bodyPr/>
          <a:lstStyle/>
          <a:p>
            <a:fld id="{E7E0B65A-7F83-4480-B6A7-8755A19022D9}" type="slidenum">
              <a:rPr lang="en-US" smtClean="0"/>
              <a:pPr/>
              <a:t>7</a:t>
            </a:fld>
            <a:endParaRPr lang="en-US">
              <a:solidFill>
                <a:schemeClr val="tx1"/>
              </a:solidFill>
            </a:endParaRPr>
          </a:p>
        </p:txBody>
      </p:sp>
      <p:pic>
        <p:nvPicPr>
          <p:cNvPr id="2" name="Picture 1">
            <a:extLst>
              <a:ext uri="{FF2B5EF4-FFF2-40B4-BE49-F238E27FC236}">
                <a16:creationId xmlns:a16="http://schemas.microsoft.com/office/drawing/2014/main" id="{45F9D59E-FC8F-4774-A921-DC1EB593A5DC}"/>
              </a:ext>
            </a:extLst>
          </p:cNvPr>
          <p:cNvPicPr>
            <a:picLocks noChangeAspect="1"/>
          </p:cNvPicPr>
          <p:nvPr/>
        </p:nvPicPr>
        <p:blipFill>
          <a:blip r:embed="rId2"/>
          <a:stretch>
            <a:fillRect/>
          </a:stretch>
        </p:blipFill>
        <p:spPr>
          <a:xfrm>
            <a:off x="0" y="1600200"/>
            <a:ext cx="9131648" cy="2133600"/>
          </a:xfrm>
          <a:prstGeom prst="rect">
            <a:avLst/>
          </a:prstGeom>
        </p:spPr>
      </p:pic>
      <p:sp>
        <p:nvSpPr>
          <p:cNvPr id="5" name="Line 6"/>
          <p:cNvSpPr>
            <a:spLocks noChangeShapeType="1"/>
          </p:cNvSpPr>
          <p:nvPr/>
        </p:nvSpPr>
        <p:spPr bwMode="auto">
          <a:xfrm flipV="1">
            <a:off x="5105400" y="3429000"/>
            <a:ext cx="1905000" cy="13716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 name="Title 1"/>
          <p:cNvSpPr>
            <a:spLocks noGrp="1"/>
          </p:cNvSpPr>
          <p:nvPr>
            <p:ph type="title"/>
          </p:nvPr>
        </p:nvSpPr>
        <p:spPr>
          <a:xfrm>
            <a:off x="304800" y="0"/>
            <a:ext cx="8229600" cy="1143000"/>
          </a:xfrm>
        </p:spPr>
        <p:txBody>
          <a:bodyPr>
            <a:normAutofit/>
          </a:bodyPr>
          <a:lstStyle/>
          <a:p>
            <a:r>
              <a:rPr lang="en-US" dirty="0"/>
              <a:t>Add New Contract</a:t>
            </a:r>
          </a:p>
        </p:txBody>
      </p:sp>
    </p:spTree>
    <p:extLst>
      <p:ext uri="{BB962C8B-B14F-4D97-AF65-F5344CB8AC3E}">
        <p14:creationId xmlns:p14="http://schemas.microsoft.com/office/powerpoint/2010/main" val="27517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9AE419-8371-4D65-90F3-EE27B971C754}"/>
              </a:ext>
            </a:extLst>
          </p:cNvPr>
          <p:cNvPicPr>
            <a:picLocks noChangeAspect="1"/>
          </p:cNvPicPr>
          <p:nvPr/>
        </p:nvPicPr>
        <p:blipFill>
          <a:blip r:embed="rId2"/>
          <a:stretch>
            <a:fillRect/>
          </a:stretch>
        </p:blipFill>
        <p:spPr>
          <a:xfrm>
            <a:off x="19050" y="2133600"/>
            <a:ext cx="9124950" cy="2933700"/>
          </a:xfrm>
          <a:prstGeom prst="rect">
            <a:avLst/>
          </a:prstGeom>
        </p:spPr>
      </p:pic>
      <p:sp>
        <p:nvSpPr>
          <p:cNvPr id="7" name="Text Box 11"/>
          <p:cNvSpPr txBox="1">
            <a:spLocks noChangeArrowheads="1"/>
          </p:cNvSpPr>
          <p:nvPr/>
        </p:nvSpPr>
        <p:spPr bwMode="auto">
          <a:xfrm>
            <a:off x="4572000" y="3256299"/>
            <a:ext cx="4343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2000" dirty="0">
                <a:solidFill>
                  <a:srgbClr val="FF0000"/>
                </a:solidFill>
              </a:rPr>
              <a:t>Provide a Nickname for the contract that will serve as a reminder. </a:t>
            </a:r>
          </a:p>
        </p:txBody>
      </p:sp>
      <p:sp>
        <p:nvSpPr>
          <p:cNvPr id="9" name="Line 6"/>
          <p:cNvSpPr>
            <a:spLocks noChangeShapeType="1"/>
          </p:cNvSpPr>
          <p:nvPr/>
        </p:nvSpPr>
        <p:spPr bwMode="auto">
          <a:xfrm flipH="1">
            <a:off x="3270859" y="3733800"/>
            <a:ext cx="1301141" cy="35092"/>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 name="Slide Number Placeholder 2"/>
          <p:cNvSpPr>
            <a:spLocks noGrp="1"/>
          </p:cNvSpPr>
          <p:nvPr>
            <p:ph type="sldNum" sz="quarter" idx="12"/>
          </p:nvPr>
        </p:nvSpPr>
        <p:spPr/>
        <p:txBody>
          <a:bodyPr/>
          <a:lstStyle/>
          <a:p>
            <a:fld id="{4BF6C516-479E-49FA-BB38-897CB2A4DFB8}" type="slidenum">
              <a:rPr lang="en-US" smtClean="0"/>
              <a:pPr/>
              <a:t>8</a:t>
            </a:fld>
            <a:endParaRPr lang="en-US">
              <a:solidFill>
                <a:schemeClr val="tx1"/>
              </a:solidFill>
            </a:endParaRPr>
          </a:p>
        </p:txBody>
      </p:sp>
      <p:sp>
        <p:nvSpPr>
          <p:cNvPr id="8" name="Line 6">
            <a:extLst>
              <a:ext uri="{FF2B5EF4-FFF2-40B4-BE49-F238E27FC236}">
                <a16:creationId xmlns:a16="http://schemas.microsoft.com/office/drawing/2014/main" id="{DD01D296-186D-41D4-8D0E-D5D87378A5DF}"/>
              </a:ext>
            </a:extLst>
          </p:cNvPr>
          <p:cNvSpPr>
            <a:spLocks noChangeShapeType="1"/>
          </p:cNvSpPr>
          <p:nvPr/>
        </p:nvSpPr>
        <p:spPr bwMode="auto">
          <a:xfrm flipH="1" flipV="1">
            <a:off x="2286000" y="4246393"/>
            <a:ext cx="0" cy="401807"/>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FFFFFF"/>
                </a:solidFill>
              </a:rPr>
              <a:t>Contract nickname &amp; number</a:t>
            </a:r>
          </a:p>
        </p:txBody>
      </p:sp>
      <p:sp>
        <p:nvSpPr>
          <p:cNvPr id="11" name="Rectangle 10"/>
          <p:cNvSpPr/>
          <p:nvPr/>
        </p:nvSpPr>
        <p:spPr>
          <a:xfrm>
            <a:off x="152400" y="3682025"/>
            <a:ext cx="1066800" cy="1279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524000" y="3581400"/>
            <a:ext cx="2895600" cy="307777"/>
          </a:xfrm>
          <a:prstGeom prst="rect">
            <a:avLst/>
          </a:prstGeom>
          <a:noFill/>
        </p:spPr>
        <p:txBody>
          <a:bodyPr wrap="square" rtlCol="0">
            <a:spAutoFit/>
          </a:bodyPr>
          <a:lstStyle/>
          <a:p>
            <a:r>
              <a:rPr lang="en-US" sz="1400" dirty="0"/>
              <a:t>AT&amp;T LD, 2018-19</a:t>
            </a:r>
          </a:p>
        </p:txBody>
      </p:sp>
      <p:sp>
        <p:nvSpPr>
          <p:cNvPr id="13" name="TextBox 12"/>
          <p:cNvSpPr txBox="1"/>
          <p:nvPr/>
        </p:nvSpPr>
        <p:spPr>
          <a:xfrm>
            <a:off x="1524000" y="4724400"/>
            <a:ext cx="3429000" cy="553998"/>
          </a:xfrm>
          <a:prstGeom prst="rect">
            <a:avLst/>
          </a:prstGeom>
          <a:noFill/>
          <a:ln>
            <a:solidFill>
              <a:srgbClr val="C0504D"/>
            </a:solidFill>
          </a:ln>
        </p:spPr>
        <p:txBody>
          <a:bodyPr wrap="square" rtlCol="0">
            <a:spAutoFit/>
          </a:bodyPr>
          <a:lstStyle/>
          <a:p>
            <a:r>
              <a:rPr lang="en-US" sz="1500" b="1" dirty="0">
                <a:solidFill>
                  <a:srgbClr val="C0504D"/>
                </a:solidFill>
              </a:rPr>
              <a:t>Contract number for AT&amp;T LD is:   ITS-004729 </a:t>
            </a:r>
          </a:p>
        </p:txBody>
      </p:sp>
      <p:sp>
        <p:nvSpPr>
          <p:cNvPr id="14" name="Rectangle 13"/>
          <p:cNvSpPr/>
          <p:nvPr/>
        </p:nvSpPr>
        <p:spPr>
          <a:xfrm>
            <a:off x="228600" y="4114800"/>
            <a:ext cx="9144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8001000" y="4572000"/>
            <a:ext cx="11430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43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7949E2-CC72-418A-8E7D-4C7F0A8DEA76}"/>
              </a:ext>
            </a:extLst>
          </p:cNvPr>
          <p:cNvPicPr>
            <a:picLocks noChangeAspect="1"/>
          </p:cNvPicPr>
          <p:nvPr/>
        </p:nvPicPr>
        <p:blipFill>
          <a:blip r:embed="rId2"/>
          <a:stretch>
            <a:fillRect/>
          </a:stretch>
        </p:blipFill>
        <p:spPr>
          <a:xfrm>
            <a:off x="0" y="1736408"/>
            <a:ext cx="9144000" cy="3577673"/>
          </a:xfrm>
          <a:prstGeom prst="rect">
            <a:avLst/>
          </a:prstGeom>
        </p:spPr>
      </p:pic>
      <p:sp>
        <p:nvSpPr>
          <p:cNvPr id="7" name="Text Box 11"/>
          <p:cNvSpPr txBox="1">
            <a:spLocks noChangeArrowheads="1"/>
          </p:cNvSpPr>
          <p:nvPr/>
        </p:nvSpPr>
        <p:spPr bwMode="auto">
          <a:xfrm>
            <a:off x="23968" y="152400"/>
            <a:ext cx="51946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dirty="0">
                <a:solidFill>
                  <a:schemeClr val="bg1"/>
                </a:solidFill>
              </a:rPr>
              <a:t>Upload Memo to File as Contract</a:t>
            </a:r>
          </a:p>
        </p:txBody>
      </p:sp>
      <p:sp>
        <p:nvSpPr>
          <p:cNvPr id="11" name="Rectangle 10"/>
          <p:cNvSpPr/>
          <p:nvPr/>
        </p:nvSpPr>
        <p:spPr>
          <a:xfrm>
            <a:off x="2531880" y="3487533"/>
            <a:ext cx="4051664" cy="369332"/>
          </a:xfrm>
          <a:prstGeom prst="rect">
            <a:avLst/>
          </a:prstGeom>
        </p:spPr>
        <p:txBody>
          <a:bodyPr wrap="square">
            <a:spAutoFit/>
          </a:bodyPr>
          <a:lstStyle/>
          <a:p>
            <a:pPr>
              <a:spcBef>
                <a:spcPct val="50000"/>
              </a:spcBef>
            </a:pPr>
            <a:r>
              <a:rPr lang="en-US" altLang="en-US" sz="1800" i="1" dirty="0">
                <a:solidFill>
                  <a:srgbClr val="FF0000"/>
                </a:solidFill>
              </a:rPr>
              <a:t>A number is assigned by the system</a:t>
            </a:r>
          </a:p>
        </p:txBody>
      </p:sp>
      <p:sp>
        <p:nvSpPr>
          <p:cNvPr id="12" name="Line 6"/>
          <p:cNvSpPr>
            <a:spLocks noChangeShapeType="1"/>
          </p:cNvSpPr>
          <p:nvPr/>
        </p:nvSpPr>
        <p:spPr bwMode="auto">
          <a:xfrm flipH="1">
            <a:off x="1371717" y="3639121"/>
            <a:ext cx="1142883" cy="61601"/>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Text Box 10"/>
          <p:cNvSpPr txBox="1">
            <a:spLocks noChangeArrowheads="1"/>
          </p:cNvSpPr>
          <p:nvPr/>
        </p:nvSpPr>
        <p:spPr bwMode="auto">
          <a:xfrm>
            <a:off x="2621299" y="4327016"/>
            <a:ext cx="52553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altLang="en-US" sz="1400" dirty="0">
                <a:solidFill>
                  <a:srgbClr val="FF0000"/>
                </a:solidFill>
              </a:rPr>
              <a:t>Click Yes</a:t>
            </a:r>
          </a:p>
        </p:txBody>
      </p:sp>
      <p:sp>
        <p:nvSpPr>
          <p:cNvPr id="17" name="Line 6"/>
          <p:cNvSpPr>
            <a:spLocks noChangeShapeType="1"/>
          </p:cNvSpPr>
          <p:nvPr/>
        </p:nvSpPr>
        <p:spPr bwMode="auto">
          <a:xfrm flipH="1">
            <a:off x="1114268" y="4457700"/>
            <a:ext cx="1400332" cy="23204"/>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 name="Slide Number Placeholder 2"/>
          <p:cNvSpPr>
            <a:spLocks noGrp="1"/>
          </p:cNvSpPr>
          <p:nvPr>
            <p:ph type="sldNum" sz="quarter" idx="12"/>
          </p:nvPr>
        </p:nvSpPr>
        <p:spPr/>
        <p:txBody>
          <a:bodyPr/>
          <a:lstStyle/>
          <a:p>
            <a:fld id="{4BF6C516-479E-49FA-BB38-897CB2A4DFB8}" type="slidenum">
              <a:rPr lang="en-US" smtClean="0"/>
              <a:pPr/>
              <a:t>9</a:t>
            </a:fld>
            <a:endParaRPr lang="en-US">
              <a:solidFill>
                <a:schemeClr val="tx1"/>
              </a:solidFill>
            </a:endParaRPr>
          </a:p>
        </p:txBody>
      </p:sp>
      <p:sp>
        <p:nvSpPr>
          <p:cNvPr id="9" name="Rectangle 8"/>
          <p:cNvSpPr/>
          <p:nvPr/>
        </p:nvSpPr>
        <p:spPr>
          <a:xfrm>
            <a:off x="8001000" y="4876800"/>
            <a:ext cx="11430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2400" y="4267200"/>
            <a:ext cx="377851" cy="38099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217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28458</TotalTime>
  <Words>877</Words>
  <Application>Microsoft Office PowerPoint</Application>
  <PresentationFormat>On-screen Show (4:3)</PresentationFormat>
  <Paragraphs>156</Paragraphs>
  <Slides>48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Mangal</vt:lpstr>
      <vt:lpstr>ヒラギノ角ゴ Pro W3</vt:lpstr>
      <vt:lpstr>Office Theme</vt:lpstr>
      <vt:lpstr>2018 Form 471</vt:lpstr>
      <vt:lpstr>Your Form 470</vt:lpstr>
      <vt:lpstr>Sample Memo to File</vt:lpstr>
      <vt:lpstr>Create a Contract Record</vt:lpstr>
      <vt:lpstr>Where is the contracts module?</vt:lpstr>
      <vt:lpstr>PowerPoint Presentation</vt:lpstr>
      <vt:lpstr>Add New Contract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Voluntary Extensions?</vt:lpstr>
      <vt:lpstr>Pricing Confidentiality</vt:lpstr>
      <vt:lpstr>Review your work</vt:lpstr>
      <vt:lpstr>Log out of your portal…</vt:lpstr>
      <vt:lpstr>portal.usac.org</vt:lpstr>
      <vt:lpstr>DIT Landing Page</vt:lpstr>
      <vt:lpstr>Create your 471!</vt:lpstr>
      <vt:lpstr>Application Nickname</vt:lpstr>
      <vt:lpstr>Contact info</vt:lpstr>
      <vt:lpstr>Category 1</vt:lpstr>
      <vt:lpstr>Type your BEN</vt:lpstr>
      <vt:lpstr>Select your district/library</vt:lpstr>
      <vt:lpstr>Choose Entity Type…</vt:lpstr>
      <vt:lpstr>Save and continue</vt:lpstr>
      <vt:lpstr>Add FRN</vt:lpstr>
      <vt:lpstr>FRN Key Info</vt:lpstr>
      <vt:lpstr>Contract</vt:lpstr>
      <vt:lpstr>Enter your own BEN!</vt:lpstr>
      <vt:lpstr>Select the record, continue</vt:lpstr>
      <vt:lpstr>Contract Expiration Date</vt:lpstr>
      <vt:lpstr>Narrative</vt:lpstr>
      <vt:lpstr>FRN Line Item</vt:lpstr>
      <vt:lpstr>Add New FRN Line Item</vt:lpstr>
      <vt:lpstr>Long Distance Only</vt:lpstr>
      <vt:lpstr>Continue…</vt:lpstr>
      <vt:lpstr>Enter the highest monthly amount from the past year (Sept or Oct)</vt:lpstr>
      <vt:lpstr>Recipients of Service</vt:lpstr>
      <vt:lpstr>Add all dependent schools and NIFs</vt:lpstr>
      <vt:lpstr>If necessary, check entity for removal…</vt:lpstr>
      <vt:lpstr>Save and continue</vt:lpstr>
      <vt:lpstr>Review Recipients - Continue</vt:lpstr>
      <vt:lpstr>Add Next FRN</vt:lpstr>
    </vt:vector>
  </TitlesOfParts>
  <Company>Shauna Queen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Shauna Queen</dc:creator>
  <cp:lastModifiedBy>Roxie Miller</cp:lastModifiedBy>
  <cp:revision>137</cp:revision>
  <dcterms:created xsi:type="dcterms:W3CDTF">2007-08-22T19:30:24Z</dcterms:created>
  <dcterms:modified xsi:type="dcterms:W3CDTF">2018-03-13T15:42:42Z</dcterms:modified>
</cp:coreProperties>
</file>