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15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4" autoAdjust="0"/>
    <p:restoredTop sz="90929"/>
  </p:normalViewPr>
  <p:slideViewPr>
    <p:cSldViewPr>
      <p:cViewPr varScale="1">
        <p:scale>
          <a:sx n="67" d="100"/>
          <a:sy n="67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Completing </a:t>
            </a:r>
            <a:br>
              <a:rPr lang="en-US" sz="4000" dirty="0"/>
            </a:br>
            <a:r>
              <a:rPr lang="en-US" sz="4000" dirty="0"/>
              <a:t>Connectivity Questions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00" y="2019300"/>
            <a:ext cx="6477000" cy="2819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19400" y="51054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Complete this task BEFORE beginning a Form 471.</a:t>
            </a:r>
          </a:p>
        </p:txBody>
      </p:sp>
    </p:spTree>
    <p:extLst>
      <p:ext uri="{BB962C8B-B14F-4D97-AF65-F5344CB8AC3E}">
        <p14:creationId xmlns:p14="http://schemas.microsoft.com/office/powerpoint/2010/main" val="61701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703764"/>
            <a:ext cx="7415212" cy="332637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8667" y="5078096"/>
            <a:ext cx="810813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If it does aggregate, click on the “Yes” button </a:t>
            </a:r>
          </a:p>
          <a:p>
            <a:pPr>
              <a:spcBef>
                <a:spcPct val="50000"/>
              </a:spcBef>
            </a:pPr>
            <a:r>
              <a:rPr lang="en-US" altLang="en-US" sz="1800" b="1" i="1" dirty="0">
                <a:solidFill>
                  <a:srgbClr val="FF0000"/>
                </a:solidFill>
              </a:rPr>
              <a:t>NOTE: </a:t>
            </a:r>
            <a:r>
              <a:rPr lang="en-US" altLang="en-US" sz="1800" dirty="0">
                <a:solidFill>
                  <a:srgbClr val="FF0000"/>
                </a:solidFill>
              </a:rPr>
              <a:t>If you are a member of NCREN and filing as a district, you can safely select “Yes”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914399" y="4343399"/>
            <a:ext cx="228601" cy="7619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5159974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3936" y="3953660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1000" y="1275587"/>
            <a:ext cx="8539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④ Determine if the district aggregates Internet Access across the entire district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389312" y="3892104"/>
            <a:ext cx="5145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If it does not aggregate, click on the “No” button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 flipV="1">
            <a:off x="2362200" y="4114800"/>
            <a:ext cx="675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152984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8356" y="104530"/>
            <a:ext cx="79540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      </a:t>
            </a:r>
            <a:r>
              <a:rPr lang="en-US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① If you selected “Yes”, enter values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download and upload speed and units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67" y="214434"/>
            <a:ext cx="192033" cy="252399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A1207-7005-4926-9366-AEFCCDC0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766"/>
            <a:ext cx="9144000" cy="33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5877E-7125-4379-960E-767506DE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057400"/>
            <a:ext cx="9144000" cy="3196683"/>
          </a:xfrm>
          <a:prstGeom prst="rect">
            <a:avLst/>
          </a:prstGeom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7139515" y="5010566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86245" y="4933622"/>
            <a:ext cx="304800" cy="246221"/>
          </a:xfrm>
          <a:prstGeom prst="rect">
            <a:avLst/>
          </a:prstGeom>
          <a:noFill/>
          <a:ln w="12700" cap="rnd">
            <a:solidFill>
              <a:srgbClr val="FF0000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62266" y="4841289"/>
            <a:ext cx="5891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      ② Click on the “Save &amp; Continue” button to proceed</a:t>
            </a: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64587-9C65-420E-9A14-6C59064AFD27}"/>
              </a:ext>
            </a:extLst>
          </p:cNvPr>
          <p:cNvSpPr txBox="1"/>
          <p:nvPr/>
        </p:nvSpPr>
        <p:spPr>
          <a:xfrm>
            <a:off x="228600" y="3733800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97EE2-22FC-4FFD-9E12-74B3DF04C200}"/>
              </a:ext>
            </a:extLst>
          </p:cNvPr>
          <p:cNvSpPr txBox="1"/>
          <p:nvPr/>
        </p:nvSpPr>
        <p:spPr>
          <a:xfrm>
            <a:off x="19050" y="3733800"/>
            <a:ext cx="5905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23A18-7275-4C95-8C7C-D0150272825D}"/>
              </a:ext>
            </a:extLst>
          </p:cNvPr>
          <p:cNvSpPr txBox="1"/>
          <p:nvPr/>
        </p:nvSpPr>
        <p:spPr>
          <a:xfrm>
            <a:off x="85725" y="4340052"/>
            <a:ext cx="5905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947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4FCACA-E326-46A5-958A-A5F1A8BB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  <p:sp>
        <p:nvSpPr>
          <p:cNvPr id="7" name="AutoShape 4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8600" y="5638801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⑤ Click on the “Edit” button for a school to answer the questions for that school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6400800" y="4038599"/>
            <a:ext cx="1939650" cy="15455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2400" y="34595"/>
            <a:ext cx="5486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1"/>
                </a:solidFill>
              </a:rPr>
              <a:t>Connectivity Questions must also be separately answered for each school in the district</a:t>
            </a: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259013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" y="1638300"/>
            <a:ext cx="186481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Scroll Down.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0000"/>
                </a:solidFill>
              </a:rPr>
              <a:t>Connectivity Questions for the selected school will appear below the table that lists schools in the district.</a:t>
            </a: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18097-42B7-45AC-8D0C-11715DBA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14" y="1600200"/>
            <a:ext cx="68294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F2CC6-8C43-4C12-B416-903FB274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5" y="2083144"/>
            <a:ext cx="9144000" cy="3435521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2190" y="1208685"/>
            <a:ext cx="8264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⑥ Answer the to the best of your knowledge for as things exist today, not as they will after any FY2018 E-Rate requests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60425" y="551596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⑦ Then click on the “Save Changes” button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633369" y="5287832"/>
            <a:ext cx="1215231" cy="4589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45689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4DDD2-FC00-44A0-8CA0-C0C17E5AE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  <p:sp>
        <p:nvSpPr>
          <p:cNvPr id="7" name="AutoShape 4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4800" y="5638801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⑧ Repeat the process for each school by clicking on the “Edit” button to answer the questions for that school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5562600" y="4064305"/>
            <a:ext cx="2854050" cy="122207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426209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7F4B7-E8D3-4800-A9E0-C0DC8F99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  <p:sp>
        <p:nvSpPr>
          <p:cNvPr id="7" name="AutoShape 4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1000" y="556260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⑨ Click on the “Close” button when you have answered the questions for each school in your district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7086600" y="5029200"/>
            <a:ext cx="1219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230289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2362201"/>
            <a:ext cx="7772400" cy="1828800"/>
          </a:xfrm>
        </p:spPr>
        <p:txBody>
          <a:bodyPr/>
          <a:lstStyle/>
          <a:p>
            <a:pPr algn="ctr"/>
            <a:r>
              <a:rPr lang="en-US" dirty="0"/>
              <a:t>Charter Schools:</a:t>
            </a:r>
            <a:br>
              <a:rPr lang="en-US" dirty="0"/>
            </a:br>
            <a:r>
              <a:rPr lang="en-US" dirty="0"/>
              <a:t>Completing the Questions</a:t>
            </a:r>
          </a:p>
        </p:txBody>
      </p:sp>
    </p:spTree>
    <p:extLst>
      <p:ext uri="{BB962C8B-B14F-4D97-AF65-F5344CB8AC3E}">
        <p14:creationId xmlns:p14="http://schemas.microsoft.com/office/powerpoint/2010/main" val="158484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1943"/>
            <a:ext cx="7772400" cy="93411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32285" y="1981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① On your organization’s Landing Page, click on the link for the school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752600" y="2362200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Charters</a:t>
            </a:r>
          </a:p>
        </p:txBody>
      </p:sp>
    </p:spTree>
    <p:extLst>
      <p:ext uri="{BB962C8B-B14F-4D97-AF65-F5344CB8AC3E}">
        <p14:creationId xmlns:p14="http://schemas.microsoft.com/office/powerpoint/2010/main" val="209921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2362201"/>
            <a:ext cx="7772400" cy="1828800"/>
          </a:xfrm>
        </p:spPr>
        <p:txBody>
          <a:bodyPr/>
          <a:lstStyle/>
          <a:p>
            <a:pPr algn="ctr"/>
            <a:r>
              <a:rPr lang="en-US" dirty="0"/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228885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8AB2F-94DC-4322-BB29-C4B59F7D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24000"/>
            <a:ext cx="8848725" cy="2428464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8001000" y="2514600"/>
            <a:ext cx="459441" cy="243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6200" y="4306669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② Click on the “Related Actions” link on the menu of items at the top of the organization’s page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Charters</a:t>
            </a:r>
          </a:p>
        </p:txBody>
      </p:sp>
    </p:spTree>
    <p:extLst>
      <p:ext uri="{BB962C8B-B14F-4D97-AF65-F5344CB8AC3E}">
        <p14:creationId xmlns:p14="http://schemas.microsoft.com/office/powerpoint/2010/main" val="327538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Charters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4EBFD-B77E-4989-8836-41028F23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5191125" cy="5153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BFF542-801C-454E-B600-9E9ACBD93BCF}"/>
              </a:ext>
            </a:extLst>
          </p:cNvPr>
          <p:cNvSpPr/>
          <p:nvPr/>
        </p:nvSpPr>
        <p:spPr>
          <a:xfrm>
            <a:off x="6400800" y="1782752"/>
            <a:ext cx="220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Scroll down and Click on the “Manage Connectivity Questions” link to proceed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3E84265-405A-43A2-9FDA-18AF5061C0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199" y="3490912"/>
            <a:ext cx="2133600" cy="14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0" y="1531890"/>
            <a:ext cx="7258050" cy="449865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4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9e364026df&amp;view=fimg&amp;th=152a8b5ec610451a&amp;attid=0.1&amp;disp=emb&amp;attbid=ANGjdJ9QtHJMjiSSkMcPo-N_Q8odTaS1mM-775izCoJ5qixFjJdXiQTR8PIewJdJs8lTIU0h8JjK4bw6fzN_7bM23SDO3ErbC97ZE1C7mHmezT1_qXBsj-2KEyleBMk&amp;sz=w1938-h1216&amp;ats=1454529663198&amp;rm=152a8b5ec610451a&amp;zw&amp;atsh=1"/>
          <p:cNvSpPr>
            <a:spLocks noChangeAspect="1" noChangeArrowheads="1"/>
          </p:cNvSpPr>
          <p:nvPr/>
        </p:nvSpPr>
        <p:spPr bwMode="auto">
          <a:xfrm>
            <a:off x="307975" y="-2620963"/>
            <a:ext cx="922972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4572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FFFF"/>
                </a:solidFill>
              </a:rPr>
              <a:t>④ Answer the questions to the best of your knowledge for as things exist today, not as they will after any FY2016 E-Rate requests</a:t>
            </a: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Charters</a:t>
            </a:r>
          </a:p>
        </p:txBody>
      </p:sp>
    </p:spTree>
    <p:extLst>
      <p:ext uri="{BB962C8B-B14F-4D97-AF65-F5344CB8AC3E}">
        <p14:creationId xmlns:p14="http://schemas.microsoft.com/office/powerpoint/2010/main" val="126745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isplaying Screen Shot 2016-01-08 at 3.35.36 PM[1]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9e364026df&amp;view=fimg&amp;th=152a8b5ec610451a&amp;attid=0.1&amp;disp=emb&amp;attbid=ANGjdJ9QtHJMjiSSkMcPo-N_Q8odTaS1mM-775izCoJ5qixFjJdXiQTR8PIewJdJs8lTIU0h8JjK4bw6fzN_7bM23SDO3ErbC97ZE1C7mHmezT1_qXBsj-2KEyleBMk&amp;sz=w1938-h1216&amp;ats=1454529663198&amp;rm=152a8b5ec610451a&amp;zw&amp;atsh=1"/>
          <p:cNvSpPr>
            <a:spLocks noChangeAspect="1" noChangeArrowheads="1"/>
          </p:cNvSpPr>
          <p:nvPr/>
        </p:nvSpPr>
        <p:spPr bwMode="auto">
          <a:xfrm>
            <a:off x="307975" y="-2620963"/>
            <a:ext cx="922972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556852" y="5574268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⑤ Then click on the “Save &amp; Close” button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7007553" y="5779105"/>
            <a:ext cx="665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Charters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B5FB6-2A45-42C3-80D7-4CD6FCD4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393"/>
            <a:ext cx="9144000" cy="3113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CD16E-BFEA-49CC-BA81-19789FEA2982}"/>
              </a:ext>
            </a:extLst>
          </p:cNvPr>
          <p:cNvSpPr txBox="1"/>
          <p:nvPr/>
        </p:nvSpPr>
        <p:spPr>
          <a:xfrm>
            <a:off x="6534150" y="187239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charters are 10, 20 or 50 </a:t>
            </a:r>
            <a:r>
              <a:rPr lang="en-US" dirty="0" err="1">
                <a:solidFill>
                  <a:srgbClr val="FF0000"/>
                </a:solidFill>
              </a:rPr>
              <a:t>Mbps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9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I have to answer the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Yes!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During the creation of a Form 471, you will be informed that Connectivity Questions must be answered prior to the form being certified.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9836" b="37340"/>
          <a:stretch/>
        </p:blipFill>
        <p:spPr>
          <a:xfrm>
            <a:off x="561975" y="2876550"/>
            <a:ext cx="8020050" cy="2762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815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do I answer the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You can leave the Form 471 to answer the questions prior to certifying the form, but it is much easier to complete this step first before beginning the form.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You only have to answer the questions one time, regardless of the number of forms that you will be filing.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School districts will answer questions both at the district-level and for each individual building within the district.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Each Form 471 that you file will be populated with the answers you provide.</a:t>
            </a:r>
          </a:p>
        </p:txBody>
      </p:sp>
    </p:spTree>
    <p:extLst>
      <p:ext uri="{BB962C8B-B14F-4D97-AF65-F5344CB8AC3E}">
        <p14:creationId xmlns:p14="http://schemas.microsoft.com/office/powerpoint/2010/main" val="125675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the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The Connectivity Questions are located in a section within your organization’s EPC profile.</a:t>
            </a:r>
          </a:p>
        </p:txBody>
      </p:sp>
    </p:spTree>
    <p:extLst>
      <p:ext uri="{BB962C8B-B14F-4D97-AF65-F5344CB8AC3E}">
        <p14:creationId xmlns:p14="http://schemas.microsoft.com/office/powerpoint/2010/main" val="109767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2362201"/>
            <a:ext cx="7772400" cy="1828800"/>
          </a:xfrm>
        </p:spPr>
        <p:txBody>
          <a:bodyPr/>
          <a:lstStyle/>
          <a:p>
            <a:pPr algn="ctr"/>
            <a:r>
              <a:rPr lang="en-US" dirty="0"/>
              <a:t>School Districts:</a:t>
            </a:r>
            <a:br>
              <a:rPr lang="en-US" dirty="0"/>
            </a:br>
            <a:r>
              <a:rPr lang="en-US" dirty="0"/>
              <a:t>Completing the Questions</a:t>
            </a:r>
          </a:p>
        </p:txBody>
      </p:sp>
    </p:spTree>
    <p:extLst>
      <p:ext uri="{BB962C8B-B14F-4D97-AF65-F5344CB8AC3E}">
        <p14:creationId xmlns:p14="http://schemas.microsoft.com/office/powerpoint/2010/main" val="159664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75961-A957-4C67-BB82-9EC1FB78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1938215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9304" y="1611868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① On your organization’s Landing Page, click on the link for the school district 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371600" y="2313086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199411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CC614-3064-418C-A7BE-05D84E37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672"/>
            <a:ext cx="9144000" cy="2390537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419600" y="2231374"/>
            <a:ext cx="3886200" cy="203582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② Click on the “Related Actions” link in the menu of items at the top of the organization’s page</a:t>
            </a: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14566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3BD2E-A95F-469B-8CA2-D4DF7FA8C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" y="1143000"/>
            <a:ext cx="5467350" cy="5029200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219950" y="2743200"/>
            <a:ext cx="190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③ Scroll down and Click on the “Manage Connectivity Questions” link to proceed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276600" y="3810000"/>
            <a:ext cx="335676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122738" y="98882"/>
            <a:ext cx="5021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FFFF00"/>
                </a:solidFill>
              </a:rPr>
              <a:t>LEAs</a:t>
            </a:r>
          </a:p>
        </p:txBody>
      </p:sp>
    </p:spTree>
    <p:extLst>
      <p:ext uri="{BB962C8B-B14F-4D97-AF65-F5344CB8AC3E}">
        <p14:creationId xmlns:p14="http://schemas.microsoft.com/office/powerpoint/2010/main" val="354336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13560</TotalTime>
  <Words>552</Words>
  <Application>Microsoft Office PowerPoint</Application>
  <PresentationFormat>On-screen Show (4:3)</PresentationFormat>
  <Paragraphs>68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ヒラギノ角ゴ Pro W3</vt:lpstr>
      <vt:lpstr>Office Theme</vt:lpstr>
      <vt:lpstr>Completing  Connectivity Questions</vt:lpstr>
      <vt:lpstr>The Basics</vt:lpstr>
      <vt:lpstr>Do I have to answer the questions?</vt:lpstr>
      <vt:lpstr>When do I answer the questions?</vt:lpstr>
      <vt:lpstr>Where are the questions?</vt:lpstr>
      <vt:lpstr>School Districts: Completing the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Charter Schools: Completing the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Roxie Miller</cp:lastModifiedBy>
  <cp:revision>105</cp:revision>
  <dcterms:created xsi:type="dcterms:W3CDTF">2007-08-22T19:30:24Z</dcterms:created>
  <dcterms:modified xsi:type="dcterms:W3CDTF">2018-01-17T17:33:09Z</dcterms:modified>
</cp:coreProperties>
</file>