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6"/>
  </p:notesMasterIdLst>
  <p:handoutMasterIdLst>
    <p:handoutMasterId r:id="rId47"/>
  </p:handoutMasterIdLst>
  <p:sldIdLst>
    <p:sldId id="257" r:id="rId2"/>
    <p:sldId id="350" r:id="rId3"/>
    <p:sldId id="362" r:id="rId4"/>
    <p:sldId id="364" r:id="rId5"/>
    <p:sldId id="365" r:id="rId6"/>
    <p:sldId id="367" r:id="rId7"/>
    <p:sldId id="375" r:id="rId8"/>
    <p:sldId id="409" r:id="rId9"/>
    <p:sldId id="410" r:id="rId10"/>
    <p:sldId id="411" r:id="rId11"/>
    <p:sldId id="412" r:id="rId12"/>
    <p:sldId id="413" r:id="rId13"/>
    <p:sldId id="414" r:id="rId14"/>
    <p:sldId id="415" r:id="rId15"/>
    <p:sldId id="416" r:id="rId16"/>
    <p:sldId id="417" r:id="rId17"/>
    <p:sldId id="466" r:id="rId18"/>
    <p:sldId id="418" r:id="rId19"/>
    <p:sldId id="419" r:id="rId20"/>
    <p:sldId id="420" r:id="rId21"/>
    <p:sldId id="463" r:id="rId22"/>
    <p:sldId id="464" r:id="rId23"/>
    <p:sldId id="465" r:id="rId24"/>
    <p:sldId id="467" r:id="rId25"/>
    <p:sldId id="460" r:id="rId26"/>
    <p:sldId id="468" r:id="rId27"/>
    <p:sldId id="469" r:id="rId28"/>
    <p:sldId id="470" r:id="rId29"/>
    <p:sldId id="471" r:id="rId30"/>
    <p:sldId id="472" r:id="rId31"/>
    <p:sldId id="473" r:id="rId32"/>
    <p:sldId id="474" r:id="rId33"/>
    <p:sldId id="450" r:id="rId34"/>
    <p:sldId id="475" r:id="rId35"/>
    <p:sldId id="452" r:id="rId36"/>
    <p:sldId id="453" r:id="rId37"/>
    <p:sldId id="476" r:id="rId38"/>
    <p:sldId id="481" r:id="rId39"/>
    <p:sldId id="479" r:id="rId40"/>
    <p:sldId id="477" r:id="rId41"/>
    <p:sldId id="478" r:id="rId42"/>
    <p:sldId id="480" r:id="rId43"/>
    <p:sldId id="369" r:id="rId44"/>
    <p:sldId id="456"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0840" autoAdjust="0"/>
  </p:normalViewPr>
  <p:slideViewPr>
    <p:cSldViewPr>
      <p:cViewPr varScale="1">
        <p:scale>
          <a:sx n="67" d="100"/>
          <a:sy n="67" d="100"/>
        </p:scale>
        <p:origin x="16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1838"/>
    </p:cViewPr>
  </p:sorter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827F2A-08F0-4366-9A57-0EB3D38B607B}" type="datetimeFigureOut">
              <a:rPr lang="en-US" smtClean="0"/>
              <a:pPr/>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0663C-FA98-49DE-9807-8F06265A9118}" type="slidenum">
              <a:rPr lang="en-US" smtClean="0"/>
              <a:pPr/>
              <a:t>‹#›</a:t>
            </a:fld>
            <a:endParaRPr lang="en-US"/>
          </a:p>
        </p:txBody>
      </p:sp>
    </p:spTree>
    <p:extLst>
      <p:ext uri="{BB962C8B-B14F-4D97-AF65-F5344CB8AC3E}">
        <p14:creationId xmlns:p14="http://schemas.microsoft.com/office/powerpoint/2010/main" val="2048329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C7FBC3-EBD2-4D7D-8710-E91A6644FBC0}" type="slidenum">
              <a:rPr lang="en-US"/>
              <a:pPr/>
              <a:t>‹#›</a:t>
            </a:fld>
            <a:endParaRPr lang="en-US"/>
          </a:p>
        </p:txBody>
      </p:sp>
    </p:spTree>
    <p:extLst>
      <p:ext uri="{BB962C8B-B14F-4D97-AF65-F5344CB8AC3E}">
        <p14:creationId xmlns:p14="http://schemas.microsoft.com/office/powerpoint/2010/main" val="310431626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916A-FFC1-4AD1-82CE-EB8A363DDA5B}"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instances you will ignore this – but for C2, this could be very</a:t>
            </a:r>
            <a:r>
              <a:rPr lang="en-US" baseline="0" dirty="0"/>
              <a:t> helpful.</a:t>
            </a:r>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19</a:t>
            </a:fld>
            <a:endParaRPr lang="en-US"/>
          </a:p>
        </p:txBody>
      </p:sp>
    </p:spTree>
    <p:extLst>
      <p:ext uri="{BB962C8B-B14F-4D97-AF65-F5344CB8AC3E}">
        <p14:creationId xmlns:p14="http://schemas.microsoft.com/office/powerpoint/2010/main" val="281586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click the Add FRN button to actually create more FRNs under this application.</a:t>
            </a:r>
            <a:r>
              <a:rPr lang="en-US" baseline="0" dirty="0"/>
              <a:t>  </a:t>
            </a:r>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25</a:t>
            </a:fld>
            <a:endParaRPr lang="en-US"/>
          </a:p>
        </p:txBody>
      </p:sp>
    </p:spTree>
    <p:extLst>
      <p:ext uri="{BB962C8B-B14F-4D97-AF65-F5344CB8AC3E}">
        <p14:creationId xmlns:p14="http://schemas.microsoft.com/office/powerpoint/2010/main" val="338307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Budgeted amount can be a big number;</a:t>
            </a:r>
            <a:r>
              <a:rPr lang="en-US" baseline="0" dirty="0"/>
              <a:t> it cannot be zero.  Be careful on those gotcha questions!</a:t>
            </a:r>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40</a:t>
            </a:fld>
            <a:endParaRPr lang="en-US"/>
          </a:p>
        </p:txBody>
      </p:sp>
    </p:spTree>
    <p:extLst>
      <p:ext uri="{BB962C8B-B14F-4D97-AF65-F5344CB8AC3E}">
        <p14:creationId xmlns:p14="http://schemas.microsoft.com/office/powerpoint/2010/main" val="131001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40240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F7590-9E98-F64E-83C4-6CD484911781}"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7A7C-3570-4203-89F8-B5F1A769E4F2}" type="slidenum">
              <a:rPr lang="en-US" smtClean="0"/>
              <a:pPr/>
              <a:t>‹#›</a:t>
            </a:fld>
            <a:endParaRPr lang="en-US"/>
          </a:p>
        </p:txBody>
      </p:sp>
      <p:pic>
        <p:nvPicPr>
          <p:cNvPr id="7" name="Picture 6" descr="WhitebackPPTCover4_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3E80-1E8A-6447-9F70-1B4DF32F2367}"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DA454-3A94-43BC-829F-969C4DBCD63E}" type="slidenum">
              <a:rPr lang="en-US" smtClean="0"/>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2428A-9ABC-F242-B75F-9B1B79A778CA}"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00F4C-AA9D-4C3C-8CB0-0F69A7168FE8}" type="slidenum">
              <a:rPr lang="en-US" smtClean="0"/>
              <a:pPr/>
              <a:t>‹#›</a:t>
            </a:fld>
            <a:endParaRPr lang="en-US">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Text Placeholder 20"/>
          <p:cNvSpPr>
            <a:spLocks noGrp="1"/>
          </p:cNvSpPr>
          <p:nvPr>
            <p:ph type="body" sz="quarter" idx="12"/>
          </p:nvPr>
        </p:nvSpPr>
        <p:spPr>
          <a:xfrm>
            <a:off x="2743200" y="152400"/>
            <a:ext cx="6172200" cy="533400"/>
          </a:xfrm>
          <a:prstGeom prst="rect">
            <a:avLst/>
          </a:prstGeom>
        </p:spPr>
        <p:txBody>
          <a:bodyPr/>
          <a:lstStyle>
            <a:lvl1pPr marL="0" indent="0" algn="r">
              <a:spcBef>
                <a:spcPts val="0"/>
              </a:spcBef>
              <a:buNone/>
              <a:defRPr sz="3200" b="1"/>
            </a:lvl1pPr>
          </a:lstStyle>
          <a:p>
            <a:pPr lvl="0"/>
            <a:r>
              <a:rPr lang="en-US" dirty="0"/>
              <a:t>Click to edit</a:t>
            </a:r>
          </a:p>
        </p:txBody>
      </p:sp>
      <p:cxnSp>
        <p:nvCxnSpPr>
          <p:cNvPr id="14" name="Straight Connector 13"/>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defTabSz="914400">
              <a:tabLst>
                <a:tab pos="7772400" algn="r"/>
              </a:tabLst>
              <a:defRPr/>
            </a:pPr>
            <a:r>
              <a:rPr lang="en-US" sz="1100" dirty="0">
                <a:solidFill>
                  <a:prstClr val="black">
                    <a:lumMod val="65000"/>
                    <a:lumOff val="35000"/>
                  </a:prstClr>
                </a:solidFill>
              </a:rPr>
              <a:t>2015 E-rate Program Applicant Trainings  I How to Use the Portal 	</a:t>
            </a:r>
            <a:fld id="{406E3D8A-254E-415B-9C7A-A0325DF7507E}" type="slidenum">
              <a:rPr lang="en-US" sz="1100" smtClean="0">
                <a:solidFill>
                  <a:prstClr val="black">
                    <a:lumMod val="65000"/>
                    <a:lumOff val="35000"/>
                  </a:prstClr>
                </a:solidFill>
              </a:rPr>
              <a:pPr defTabSz="914400">
                <a:tabLst>
                  <a:tab pos="7772400" algn="r"/>
                </a:tabLst>
                <a:defRPr/>
              </a:pPr>
              <a:t>‹#›</a:t>
            </a:fld>
            <a:endParaRPr lang="en-US" sz="1100" dirty="0">
              <a:solidFill>
                <a:prstClr val="white">
                  <a:lumMod val="50000"/>
                </a:prstClr>
              </a:solidFill>
            </a:endParaRPr>
          </a:p>
        </p:txBody>
      </p:sp>
      <p:sp>
        <p:nvSpPr>
          <p:cNvPr id="2" name="Rectangle 1"/>
          <p:cNvSpPr/>
          <p:nvPr userDrawn="1"/>
        </p:nvSpPr>
        <p:spPr>
          <a:xfrm>
            <a:off x="76200" y="76200"/>
            <a:ext cx="2057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9435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p:nvPr>
        </p:nvSpPr>
        <p:spPr>
          <a:xfrm>
            <a:off x="990600" y="2667000"/>
            <a:ext cx="7772400" cy="838200"/>
          </a:xfrm>
          <a:prstGeom prst="rect">
            <a:avLst/>
          </a:prstGeom>
        </p:spPr>
        <p:txBody>
          <a:bodyPr/>
          <a:lstStyle>
            <a:lvl1pPr marL="0" indent="0" algn="r">
              <a:buNone/>
              <a:defRPr sz="4400" baseline="0"/>
            </a:lvl1pPr>
          </a:lstStyle>
          <a:p>
            <a:pPr lvl="0"/>
            <a:r>
              <a:rPr lang="en-US" dirty="0"/>
              <a:t>Click to edit</a:t>
            </a:r>
          </a:p>
        </p:txBody>
      </p:sp>
      <p:sp>
        <p:nvSpPr>
          <p:cNvPr id="9" name="Text Placeholder 3"/>
          <p:cNvSpPr>
            <a:spLocks noGrp="1"/>
          </p:cNvSpPr>
          <p:nvPr>
            <p:ph type="body" sz="quarter" idx="12"/>
          </p:nvPr>
        </p:nvSpPr>
        <p:spPr>
          <a:xfrm>
            <a:off x="990600" y="4419600"/>
            <a:ext cx="7772400" cy="838200"/>
          </a:xfrm>
          <a:prstGeom prst="rect">
            <a:avLst/>
          </a:prstGeom>
        </p:spPr>
        <p:txBody>
          <a:bodyPr/>
          <a:lstStyle>
            <a:lvl1pPr marL="0" marR="0" indent="0" algn="r" defTabSz="914400" rtl="0" eaLnBrk="1" fontAlgn="auto" latinLnBrk="0" hangingPunct="1">
              <a:lnSpc>
                <a:spcPct val="100000"/>
              </a:lnSpc>
              <a:spcBef>
                <a:spcPts val="0"/>
              </a:spcBef>
              <a:spcAft>
                <a:spcPts val="1200"/>
              </a:spcAft>
              <a:buClrTx/>
              <a:buSzTx/>
              <a:buNone/>
              <a:tabLst/>
              <a:defRPr sz="2800"/>
            </a:lvl1pPr>
          </a:lstStyle>
          <a:p>
            <a:pPr lvl="0"/>
            <a:r>
              <a:rPr lang="en-US" dirty="0"/>
              <a:t>Click to edit</a:t>
            </a:r>
          </a:p>
        </p:txBody>
      </p:sp>
      <p:sp>
        <p:nvSpPr>
          <p:cNvPr id="10" name="Title 3"/>
          <p:cNvSpPr>
            <a:spLocks noGrp="1"/>
          </p:cNvSpPr>
          <p:nvPr>
            <p:ph type="title"/>
          </p:nvPr>
        </p:nvSpPr>
        <p:spPr>
          <a:xfrm>
            <a:off x="1024719" y="3505200"/>
            <a:ext cx="7738281" cy="914400"/>
          </a:xfrm>
          <a:prstGeom prst="rect">
            <a:avLst/>
          </a:prstGeom>
        </p:spPr>
        <p:txBody>
          <a:bodyPr/>
          <a:lstStyle>
            <a:lvl1pPr algn="r">
              <a:defRPr lang="en-US" sz="6000" b="1" kern="1200" baseline="0" dirty="0">
                <a:solidFill>
                  <a:schemeClr val="tx1"/>
                </a:solidFill>
                <a:latin typeface="+mn-lt"/>
                <a:ea typeface="+mn-ea"/>
                <a:cs typeface="+mn-cs"/>
              </a:defRPr>
            </a:lvl1pPr>
          </a:lstStyle>
          <a:p>
            <a:r>
              <a:rPr lang="en-US" dirty="0"/>
              <a:t>Click to edit</a:t>
            </a:r>
          </a:p>
        </p:txBody>
      </p:sp>
    </p:spTree>
    <p:extLst>
      <p:ext uri="{BB962C8B-B14F-4D97-AF65-F5344CB8AC3E}">
        <p14:creationId xmlns:p14="http://schemas.microsoft.com/office/powerpoint/2010/main" val="220092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572EA-545F-8C46-A901-E082722E22D8}"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B65A-7F83-4480-B6A7-8755A19022D9}" type="slidenum">
              <a:rPr lang="en-US" smtClean="0"/>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64DB4-0820-9146-8C8B-A367DFB2535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BCDD-0198-4513-808A-B292E7E9CAB9}" type="slidenum">
              <a:rPr lang="en-US" smtClean="0"/>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E87B-8321-174D-9515-C244475FA78A}"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7D9DE-6173-4429-8113-4364E57E7519}" type="slidenum">
              <a:rPr lang="en-US" smtClean="0"/>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087931-FA57-284B-B8EE-007166427180}"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47A59-982B-405B-82B8-68E5FD6E3DBA}" type="slidenum">
              <a:rPr lang="en-US" smtClean="0"/>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E05ECF6-2C6C-9D41-B52B-4EFC62894678}"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5C297-ECF7-42B2-93FE-FBF3A1A8BAA6}" type="slidenum">
              <a:rPr lang="en-US" smtClean="0"/>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1C24-CEF0-F747-AF9A-8CDD9EFAF951}" type="datetime1">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C516-479E-49FA-BB38-897CB2A4DFB8}" type="slidenum">
              <a:rPr lang="en-US" smtClean="0"/>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0832D-DF73-464B-BF7D-E4AA4D789F4C}"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BCD7-1BC7-4DF8-9760-3C3420146C69}" type="slidenum">
              <a:rPr lang="en-US" smtClean="0"/>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B14EF-E480-9F44-AF6E-AAFEB6152875}"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05CC-D61E-4E9F-9790-1980B0C430D4}" type="slidenum">
              <a:rPr lang="en-US" smtClean="0"/>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DF96-CCC9-544C-8D39-BA086426D778}" type="datetime1">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50C3-AEE7-4176-96FF-968DCFC74AC1}" type="slidenum">
              <a:rPr lang="en-US" smtClean="0"/>
              <a:pPr/>
              <a:t>‹#›</a:t>
            </a:fld>
            <a:endParaRPr lang="en-US"/>
          </a:p>
        </p:txBody>
      </p:sp>
      <p:pic>
        <p:nvPicPr>
          <p:cNvPr id="7" name="Picture 6" descr="WhitebackPPTCover4_3"/>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16"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jeannene.hurley@dpi.n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Roxie.miller@dpi.nc.gov" TargetMode="External"/><Relationship Id="rId4" Type="http://schemas.openxmlformats.org/officeDocument/2006/relationships/hyperlink" Target="mailto:Rebecca.Martin@dpi.nc.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rtal.usac.org/"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dirty="0"/>
              <a:t>2018 Filing a Form 471 </a:t>
            </a:r>
            <a:br>
              <a:rPr lang="en-US" dirty="0"/>
            </a:br>
            <a:r>
              <a:rPr lang="en-US" dirty="0"/>
              <a:t>For C2</a:t>
            </a:r>
            <a:endParaRPr lang="en-US" dirty="0">
              <a:solidFill>
                <a:schemeClr val="tx1"/>
              </a:solidFill>
            </a:endParaRPr>
          </a:p>
        </p:txBody>
      </p:sp>
      <p:sp>
        <p:nvSpPr>
          <p:cNvPr id="10243" name="Rectangle 3"/>
          <p:cNvSpPr>
            <a:spLocks noGrp="1" noChangeArrowheads="1"/>
          </p:cNvSpPr>
          <p:nvPr>
            <p:ph type="subTitle" idx="1"/>
          </p:nvPr>
        </p:nvSpPr>
        <p:spPr/>
        <p:txBody>
          <a:bodyPr>
            <a:normAutofit/>
          </a:bodyPr>
          <a:lstStyle/>
          <a:p>
            <a:r>
              <a:rPr lang="en-US" dirty="0">
                <a:solidFill>
                  <a:schemeClr val="tx1"/>
                </a:solidFill>
              </a:rPr>
              <a:t>Step-by-Step for Creating and Submitting your 471 Application in the EPC Portal</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1" y="4724400"/>
            <a:ext cx="8686800" cy="1077218"/>
          </a:xfrm>
          <a:prstGeom prst="rect">
            <a:avLst/>
          </a:prstGeom>
          <a:noFill/>
          <a:ln>
            <a:solidFill>
              <a:srgbClr val="B32A1F"/>
            </a:solidFill>
          </a:ln>
        </p:spPr>
        <p:txBody>
          <a:bodyPr wrap="square" rtlCol="0">
            <a:spAutoFit/>
          </a:bodyPr>
          <a:lstStyle/>
          <a:p>
            <a:pPr marL="285750" indent="-285750">
              <a:buFont typeface="Arial"/>
              <a:buChar char="•"/>
            </a:pPr>
            <a:r>
              <a:rPr lang="en-US" sz="1600" dirty="0">
                <a:solidFill>
                  <a:srgbClr val="B32A1F"/>
                </a:solidFill>
              </a:rPr>
              <a:t>Enter an application nickname, and click on “Save &amp; Continue”.</a:t>
            </a:r>
          </a:p>
          <a:p>
            <a:pPr marL="285750" indent="-285750">
              <a:buFont typeface="Arial"/>
              <a:buChar char="•"/>
            </a:pPr>
            <a:r>
              <a:rPr lang="en-US" sz="1600" dirty="0">
                <a:solidFill>
                  <a:srgbClr val="B32A1F"/>
                </a:solidFill>
              </a:rPr>
              <a:t>As before, breadcrumbs are listed at the top, and required fields are indicated by </a:t>
            </a:r>
            <a:r>
              <a:rPr lang="en-US" sz="1600" b="1" dirty="0">
                <a:solidFill>
                  <a:srgbClr val="B32A1F"/>
                </a:solidFill>
              </a:rPr>
              <a:t>*.  </a:t>
            </a:r>
          </a:p>
          <a:p>
            <a:pPr marL="285750" indent="-285750">
              <a:buFont typeface="Arial"/>
              <a:buChar char="•"/>
            </a:pPr>
            <a:r>
              <a:rPr lang="en-US" sz="1600" dirty="0">
                <a:solidFill>
                  <a:srgbClr val="B32A1F"/>
                </a:solidFill>
              </a:rPr>
              <a:t>You also have the option to “Discard Form” to discard your work.  Once you confirm that you want to discard the form, it will no longer be available in the EPC system. </a:t>
            </a:r>
          </a:p>
        </p:txBody>
      </p:sp>
      <p:cxnSp>
        <p:nvCxnSpPr>
          <p:cNvPr id="14" name="Straight Arrow Connector 13"/>
          <p:cNvCxnSpPr>
            <a:cxnSpLocks/>
            <a:endCxn id="7" idx="1"/>
          </p:cNvCxnSpPr>
          <p:nvPr/>
        </p:nvCxnSpPr>
        <p:spPr>
          <a:xfrm flipV="1">
            <a:off x="496870" y="3825663"/>
            <a:ext cx="1817961" cy="10904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14832" y="2133600"/>
            <a:ext cx="184731" cy="369332"/>
          </a:xfrm>
          <a:prstGeom prst="rect">
            <a:avLst/>
          </a:prstGeom>
          <a:noFill/>
        </p:spPr>
        <p:txBody>
          <a:bodyPr wrap="none" rtlCol="0">
            <a:spAutoFit/>
          </a:bodyPr>
          <a:lstStyle/>
          <a:p>
            <a:endParaRPr lang="en-US" dirty="0"/>
          </a:p>
        </p:txBody>
      </p:sp>
      <p:sp>
        <p:nvSpPr>
          <p:cNvPr id="15" name="TextBox 14"/>
          <p:cNvSpPr txBox="1"/>
          <p:nvPr/>
        </p:nvSpPr>
        <p:spPr>
          <a:xfrm>
            <a:off x="228600" y="1143585"/>
            <a:ext cx="1970137" cy="2923877"/>
          </a:xfrm>
          <a:prstGeom prst="rect">
            <a:avLst/>
          </a:prstGeom>
          <a:noFill/>
        </p:spPr>
        <p:txBody>
          <a:bodyPr wrap="square" rtlCol="0">
            <a:spAutoFit/>
          </a:bodyPr>
          <a:lstStyle/>
          <a:p>
            <a:endParaRPr lang="en-US" dirty="0"/>
          </a:p>
          <a:p>
            <a:r>
              <a:rPr lang="en-US" sz="1600" dirty="0"/>
              <a:t>If you click “</a:t>
            </a:r>
            <a:r>
              <a:rPr lang="en-US" sz="1600" b="1" dirty="0"/>
              <a:t>Save Draft”</a:t>
            </a:r>
            <a:r>
              <a:rPr lang="en-US" sz="1600" dirty="0"/>
              <a:t>, the application will display a “Form saved successfully” message. You will remain on the current page until you select another option. </a:t>
            </a:r>
          </a:p>
        </p:txBody>
      </p:sp>
      <p:cxnSp>
        <p:nvCxnSpPr>
          <p:cNvPr id="17" name="Straight Arrow Connector 16"/>
          <p:cNvCxnSpPr>
            <a:cxnSpLocks/>
          </p:cNvCxnSpPr>
          <p:nvPr/>
        </p:nvCxnSpPr>
        <p:spPr>
          <a:xfrm>
            <a:off x="1573043" y="1519719"/>
            <a:ext cx="6256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43679"/>
            <a:ext cx="9099951" cy="461665"/>
          </a:xfrm>
          <a:prstGeom prst="rect">
            <a:avLst/>
          </a:prstGeom>
          <a:noFill/>
        </p:spPr>
        <p:txBody>
          <a:bodyPr wrap="square" rtlCol="0">
            <a:spAutoFit/>
          </a:bodyPr>
          <a:lstStyle/>
          <a:p>
            <a:r>
              <a:rPr lang="en-US" sz="2400" b="1" dirty="0">
                <a:solidFill>
                  <a:schemeClr val="bg1"/>
                </a:solidFill>
              </a:rPr>
              <a:t>Creating the Form 471</a:t>
            </a:r>
          </a:p>
        </p:txBody>
      </p:sp>
      <p:pic>
        <p:nvPicPr>
          <p:cNvPr id="2" name="Picture 1">
            <a:extLst>
              <a:ext uri="{FF2B5EF4-FFF2-40B4-BE49-F238E27FC236}">
                <a16:creationId xmlns:a16="http://schemas.microsoft.com/office/drawing/2014/main" id="{EC48C3EE-DA33-4217-9A0A-EC0C024EDEC9}"/>
              </a:ext>
            </a:extLst>
          </p:cNvPr>
          <p:cNvPicPr>
            <a:picLocks noChangeAspect="1"/>
          </p:cNvPicPr>
          <p:nvPr/>
        </p:nvPicPr>
        <p:blipFill>
          <a:blip r:embed="rId2"/>
          <a:stretch>
            <a:fillRect/>
          </a:stretch>
        </p:blipFill>
        <p:spPr>
          <a:xfrm>
            <a:off x="2314832" y="1501869"/>
            <a:ext cx="5872561" cy="3222531"/>
          </a:xfrm>
          <a:prstGeom prst="rect">
            <a:avLst/>
          </a:prstGeom>
        </p:spPr>
      </p:pic>
      <p:sp>
        <p:nvSpPr>
          <p:cNvPr id="7" name="Rectangle 6"/>
          <p:cNvSpPr/>
          <p:nvPr/>
        </p:nvSpPr>
        <p:spPr>
          <a:xfrm>
            <a:off x="2314831" y="3583863"/>
            <a:ext cx="5872561" cy="483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222670" y="1426815"/>
            <a:ext cx="844378" cy="252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7433990" y="4383749"/>
            <a:ext cx="844378" cy="252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p:cNvCxnSpPr>
            <a:cxnSpLocks/>
          </p:cNvCxnSpPr>
          <p:nvPr/>
        </p:nvCxnSpPr>
        <p:spPr>
          <a:xfrm flipV="1">
            <a:off x="5867400" y="4509854"/>
            <a:ext cx="1475615" cy="28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04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99903-433E-40EC-91DF-5B96CE5C6A7B}"/>
              </a:ext>
            </a:extLst>
          </p:cNvPr>
          <p:cNvPicPr>
            <a:picLocks noChangeAspect="1"/>
          </p:cNvPicPr>
          <p:nvPr/>
        </p:nvPicPr>
        <p:blipFill>
          <a:blip r:embed="rId2"/>
          <a:stretch>
            <a:fillRect/>
          </a:stretch>
        </p:blipFill>
        <p:spPr>
          <a:xfrm>
            <a:off x="518045" y="1355482"/>
            <a:ext cx="6657975" cy="1905000"/>
          </a:xfrm>
          <a:prstGeom prst="rect">
            <a:avLst/>
          </a:prstGeom>
        </p:spPr>
      </p:pic>
      <p:sp>
        <p:nvSpPr>
          <p:cNvPr id="9" name="TextBox 8"/>
          <p:cNvSpPr txBox="1"/>
          <p:nvPr/>
        </p:nvSpPr>
        <p:spPr>
          <a:xfrm>
            <a:off x="518045" y="3860117"/>
            <a:ext cx="8400674" cy="2308324"/>
          </a:xfrm>
          <a:prstGeom prst="rect">
            <a:avLst/>
          </a:prstGeom>
          <a:noFill/>
        </p:spPr>
        <p:txBody>
          <a:bodyPr wrap="square" rtlCol="0">
            <a:spAutoFit/>
          </a:bodyPr>
          <a:lstStyle/>
          <a:p>
            <a:r>
              <a:rPr lang="en-US" sz="1600" dirty="0"/>
              <a:t>If, after completing part of the form, you want to save your work and return to it later: </a:t>
            </a:r>
          </a:p>
          <a:p>
            <a:endParaRPr lang="en-US" sz="1600" dirty="0"/>
          </a:p>
          <a:p>
            <a:r>
              <a:rPr lang="en-US" sz="1600" dirty="0"/>
              <a:t>• Click the “</a:t>
            </a:r>
            <a:r>
              <a:rPr lang="en-US" sz="1600" b="1" dirty="0"/>
              <a:t>Save Draft” </a:t>
            </a:r>
            <a:r>
              <a:rPr lang="en-US" sz="1600" dirty="0"/>
              <a:t>link or “</a:t>
            </a:r>
            <a:r>
              <a:rPr lang="en-US" sz="1600" b="1" dirty="0"/>
              <a:t>Save &amp; Continue” </a:t>
            </a:r>
            <a:r>
              <a:rPr lang="en-US" sz="1600" dirty="0"/>
              <a:t>button and then log out of EPC. </a:t>
            </a:r>
          </a:p>
          <a:p>
            <a:r>
              <a:rPr lang="en-US" sz="1600" dirty="0"/>
              <a:t>• Click the “</a:t>
            </a:r>
            <a:r>
              <a:rPr lang="en-US" sz="1600" b="1" dirty="0"/>
              <a:t>Task” </a:t>
            </a:r>
            <a:r>
              <a:rPr lang="en-US" sz="1600" dirty="0"/>
              <a:t>tab to locate the in-process form when you return to EPC.  </a:t>
            </a:r>
          </a:p>
          <a:p>
            <a:endParaRPr lang="en-US" sz="1600" dirty="0"/>
          </a:p>
          <a:p>
            <a:r>
              <a:rPr lang="en-US" sz="1600" dirty="0"/>
              <a:t>Please note: the task is named “Create Form 471” instead of “Continue”.  However, you will be taken to the screen in the application where you left off.</a:t>
            </a:r>
          </a:p>
          <a:p>
            <a:endParaRPr lang="en-US" sz="1600" dirty="0"/>
          </a:p>
          <a:p>
            <a:endParaRPr lang="en-US" sz="1600" dirty="0"/>
          </a:p>
        </p:txBody>
      </p:sp>
      <p:sp>
        <p:nvSpPr>
          <p:cNvPr id="13" name="Rectangle 12"/>
          <p:cNvSpPr/>
          <p:nvPr/>
        </p:nvSpPr>
        <p:spPr>
          <a:xfrm>
            <a:off x="1056091" y="1377023"/>
            <a:ext cx="844378" cy="252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2314832" y="2247560"/>
            <a:ext cx="184731" cy="369332"/>
          </a:xfrm>
          <a:prstGeom prst="rect">
            <a:avLst/>
          </a:prstGeom>
          <a:noFill/>
        </p:spPr>
        <p:txBody>
          <a:bodyPr wrap="none" rtlCol="0">
            <a:spAutoFit/>
          </a:bodyPr>
          <a:lstStyle/>
          <a:p>
            <a:endParaRPr lang="en-US" dirty="0"/>
          </a:p>
        </p:txBody>
      </p:sp>
      <p:cxnSp>
        <p:nvCxnSpPr>
          <p:cNvPr id="17" name="Straight Arrow Connector 16"/>
          <p:cNvCxnSpPr/>
          <p:nvPr/>
        </p:nvCxnSpPr>
        <p:spPr>
          <a:xfrm>
            <a:off x="2106416" y="1632098"/>
            <a:ext cx="746828" cy="4027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943032" y="1711848"/>
            <a:ext cx="226118" cy="20871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156260" y="2089539"/>
            <a:ext cx="3698791" cy="57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0" y="43679"/>
            <a:ext cx="9099951" cy="461665"/>
          </a:xfrm>
          <a:prstGeom prst="rect">
            <a:avLst/>
          </a:prstGeom>
          <a:noFill/>
        </p:spPr>
        <p:txBody>
          <a:bodyPr wrap="square" rtlCol="0">
            <a:spAutoFit/>
          </a:bodyPr>
          <a:lstStyle/>
          <a:p>
            <a:r>
              <a:rPr lang="en-US" sz="2400" b="1" dirty="0">
                <a:solidFill>
                  <a:schemeClr val="bg1"/>
                </a:solidFill>
              </a:rPr>
              <a:t>Creating the Form 471</a:t>
            </a:r>
          </a:p>
        </p:txBody>
      </p:sp>
    </p:spTree>
    <p:extLst>
      <p:ext uri="{BB962C8B-B14F-4D97-AF65-F5344CB8AC3E}">
        <p14:creationId xmlns:p14="http://schemas.microsoft.com/office/powerpoint/2010/main" val="353884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B47A7-51AE-4D56-B453-C3C5B1A9A69F}"/>
              </a:ext>
            </a:extLst>
          </p:cNvPr>
          <p:cNvPicPr>
            <a:picLocks noChangeAspect="1"/>
          </p:cNvPicPr>
          <p:nvPr/>
        </p:nvPicPr>
        <p:blipFill>
          <a:blip r:embed="rId2"/>
          <a:stretch>
            <a:fillRect/>
          </a:stretch>
        </p:blipFill>
        <p:spPr>
          <a:xfrm>
            <a:off x="2854171" y="1676484"/>
            <a:ext cx="6239673" cy="3301928"/>
          </a:xfrm>
          <a:prstGeom prst="rect">
            <a:avLst/>
          </a:prstGeom>
        </p:spPr>
      </p:pic>
      <p:sp>
        <p:nvSpPr>
          <p:cNvPr id="7" name="Rectangle 6"/>
          <p:cNvSpPr/>
          <p:nvPr/>
        </p:nvSpPr>
        <p:spPr>
          <a:xfrm>
            <a:off x="2949829" y="3166443"/>
            <a:ext cx="567727" cy="369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49638" y="4432397"/>
            <a:ext cx="8400674" cy="923330"/>
          </a:xfrm>
          <a:prstGeom prst="rect">
            <a:avLst/>
          </a:prstGeom>
          <a:noFill/>
        </p:spPr>
        <p:txBody>
          <a:bodyPr wrap="square" rtlCol="0">
            <a:spAutoFit/>
          </a:bodyPr>
          <a:lstStyle/>
          <a:p>
            <a:endParaRPr lang="en-US" dirty="0"/>
          </a:p>
          <a:p>
            <a:endParaRPr lang="en-US" dirty="0"/>
          </a:p>
          <a:p>
            <a:endParaRPr lang="en-US" dirty="0"/>
          </a:p>
        </p:txBody>
      </p:sp>
      <p:cxnSp>
        <p:nvCxnSpPr>
          <p:cNvPr id="14" name="Straight Arrow Connector 13"/>
          <p:cNvCxnSpPr/>
          <p:nvPr/>
        </p:nvCxnSpPr>
        <p:spPr>
          <a:xfrm>
            <a:off x="2866203" y="2829075"/>
            <a:ext cx="486597" cy="3220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567" y="2023389"/>
            <a:ext cx="2949829" cy="2062103"/>
          </a:xfrm>
          <a:prstGeom prst="rect">
            <a:avLst/>
          </a:prstGeom>
          <a:noFill/>
        </p:spPr>
        <p:txBody>
          <a:bodyPr wrap="square" rtlCol="0">
            <a:spAutoFit/>
          </a:bodyPr>
          <a:lstStyle/>
          <a:p>
            <a:r>
              <a:rPr lang="en-US" sz="1600" dirty="0"/>
              <a:t>Choose “Yes” if you are the main contact, and your information will be displayed.  </a:t>
            </a:r>
          </a:p>
          <a:p>
            <a:endParaRPr lang="en-US" sz="1600" dirty="0"/>
          </a:p>
          <a:p>
            <a:r>
              <a:rPr lang="en-US" sz="1600" dirty="0"/>
              <a:t>Provide “Holiday / Summer” contact information if appropriate, and click on “Save &amp; Continue”</a:t>
            </a:r>
          </a:p>
        </p:txBody>
      </p:sp>
      <p:sp>
        <p:nvSpPr>
          <p:cNvPr id="13" name="Rectangle 12"/>
          <p:cNvSpPr/>
          <p:nvPr/>
        </p:nvSpPr>
        <p:spPr>
          <a:xfrm>
            <a:off x="5875068" y="2811446"/>
            <a:ext cx="1852845" cy="820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Arrow Connector 15"/>
          <p:cNvCxnSpPr/>
          <p:nvPr/>
        </p:nvCxnSpPr>
        <p:spPr>
          <a:xfrm>
            <a:off x="6516130" y="3911729"/>
            <a:ext cx="1500053" cy="8501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148374" y="4572001"/>
            <a:ext cx="851230" cy="406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nvPicPr>
        <p:blipFill>
          <a:blip r:embed="rId3"/>
          <a:stretch>
            <a:fillRect/>
          </a:stretch>
        </p:blipFill>
        <p:spPr>
          <a:xfrm>
            <a:off x="4302082" y="5048706"/>
            <a:ext cx="3501598" cy="1553879"/>
          </a:xfrm>
          <a:prstGeom prst="rect">
            <a:avLst/>
          </a:prstGeom>
          <a:ln w="3175"/>
        </p:spPr>
        <p:style>
          <a:lnRef idx="2">
            <a:schemeClr val="dk1"/>
          </a:lnRef>
          <a:fillRef idx="1">
            <a:schemeClr val="lt1"/>
          </a:fillRef>
          <a:effectRef idx="0">
            <a:schemeClr val="dk1"/>
          </a:effectRef>
          <a:fontRef idx="minor">
            <a:schemeClr val="dk1"/>
          </a:fontRef>
        </p:style>
      </p:pic>
      <p:sp>
        <p:nvSpPr>
          <p:cNvPr id="21" name="TextBox 20"/>
          <p:cNvSpPr txBox="1"/>
          <p:nvPr/>
        </p:nvSpPr>
        <p:spPr>
          <a:xfrm>
            <a:off x="31324" y="5105401"/>
            <a:ext cx="4235875" cy="1077218"/>
          </a:xfrm>
          <a:prstGeom prst="rect">
            <a:avLst/>
          </a:prstGeom>
          <a:noFill/>
        </p:spPr>
        <p:txBody>
          <a:bodyPr wrap="square" rtlCol="0">
            <a:spAutoFit/>
          </a:bodyPr>
          <a:lstStyle/>
          <a:p>
            <a:r>
              <a:rPr lang="en-US" sz="1600" b="1" dirty="0"/>
              <a:t>Note: </a:t>
            </a:r>
            <a:r>
              <a:rPr lang="en-US" sz="1600" dirty="0"/>
              <a:t>If you are not the main contact, select “No” and search by name or email address. The person must have a portal account to be added. </a:t>
            </a:r>
          </a:p>
        </p:txBody>
      </p:sp>
      <p:sp>
        <p:nvSpPr>
          <p:cNvPr id="22" name="Rectangle 21"/>
          <p:cNvSpPr/>
          <p:nvPr/>
        </p:nvSpPr>
        <p:spPr>
          <a:xfrm>
            <a:off x="4302082" y="5875299"/>
            <a:ext cx="3324936" cy="624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Arrow Connector 23"/>
          <p:cNvCxnSpPr>
            <a:cxnSpLocks/>
          </p:cNvCxnSpPr>
          <p:nvPr/>
        </p:nvCxnSpPr>
        <p:spPr>
          <a:xfrm>
            <a:off x="2893853" y="2823951"/>
            <a:ext cx="2816459" cy="1920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43679"/>
            <a:ext cx="9099951" cy="461665"/>
          </a:xfrm>
          <a:prstGeom prst="rect">
            <a:avLst/>
          </a:prstGeom>
          <a:noFill/>
        </p:spPr>
        <p:txBody>
          <a:bodyPr wrap="square" rtlCol="0">
            <a:spAutoFit/>
          </a:bodyPr>
          <a:lstStyle/>
          <a:p>
            <a:r>
              <a:rPr lang="en-US" sz="2400" b="1" dirty="0">
                <a:solidFill>
                  <a:schemeClr val="bg1"/>
                </a:solidFill>
              </a:rPr>
              <a:t>Contact Information</a:t>
            </a:r>
          </a:p>
        </p:txBody>
      </p:sp>
    </p:spTree>
    <p:extLst>
      <p:ext uri="{BB962C8B-B14F-4D97-AF65-F5344CB8AC3E}">
        <p14:creationId xmlns:p14="http://schemas.microsoft.com/office/powerpoint/2010/main" val="57040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992EE2-7D84-4A12-A046-06066767B18A}"/>
              </a:ext>
            </a:extLst>
          </p:cNvPr>
          <p:cNvPicPr>
            <a:picLocks noChangeAspect="1"/>
          </p:cNvPicPr>
          <p:nvPr/>
        </p:nvPicPr>
        <p:blipFill>
          <a:blip r:embed="rId2"/>
          <a:stretch>
            <a:fillRect/>
          </a:stretch>
        </p:blipFill>
        <p:spPr>
          <a:xfrm>
            <a:off x="546087" y="1154354"/>
            <a:ext cx="7428140" cy="2944217"/>
          </a:xfrm>
          <a:prstGeom prst="rect">
            <a:avLst/>
          </a:prstGeom>
        </p:spPr>
      </p:pic>
      <p:sp>
        <p:nvSpPr>
          <p:cNvPr id="7" name="Rectangle 6"/>
          <p:cNvSpPr/>
          <p:nvPr/>
        </p:nvSpPr>
        <p:spPr>
          <a:xfrm>
            <a:off x="574662" y="2218807"/>
            <a:ext cx="1375721" cy="332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31903" y="4265141"/>
            <a:ext cx="8400674" cy="2554545"/>
          </a:xfrm>
          <a:prstGeom prst="rect">
            <a:avLst/>
          </a:prstGeom>
          <a:noFill/>
        </p:spPr>
        <p:txBody>
          <a:bodyPr wrap="square" rtlCol="0">
            <a:spAutoFit/>
          </a:bodyPr>
          <a:lstStyle/>
          <a:p>
            <a:r>
              <a:rPr lang="en-US" sz="1600" dirty="0"/>
              <a:t>Choose the “Category of Service” for the products/services you are requesting on this Form 471.  Once you click, the button will turn BLUE.  Save and Continue.</a:t>
            </a:r>
          </a:p>
          <a:p>
            <a:endParaRPr lang="en-US" sz="1600" dirty="0"/>
          </a:p>
          <a:p>
            <a:r>
              <a:rPr lang="en-US" sz="1600" dirty="0">
                <a:solidFill>
                  <a:srgbClr val="B32A1F"/>
                </a:solidFill>
              </a:rPr>
              <a:t>Remember, you must select Category 1 </a:t>
            </a:r>
            <a:r>
              <a:rPr lang="en-US" sz="1600" b="1" dirty="0">
                <a:solidFill>
                  <a:srgbClr val="B32A1F"/>
                </a:solidFill>
              </a:rPr>
              <a:t>OR</a:t>
            </a:r>
            <a:r>
              <a:rPr lang="en-US" sz="1600" dirty="0">
                <a:solidFill>
                  <a:srgbClr val="B32A1F"/>
                </a:solidFill>
              </a:rPr>
              <a:t> Category 2.  You cannot have both on the same Form 471.   Also, once you click “Save &amp; Continue”, you </a:t>
            </a:r>
            <a:r>
              <a:rPr lang="en-US" sz="1600" b="1" dirty="0">
                <a:solidFill>
                  <a:srgbClr val="B32A1F"/>
                </a:solidFill>
              </a:rPr>
              <a:t>cannot</a:t>
            </a:r>
            <a:r>
              <a:rPr lang="en-US" sz="1600" dirty="0">
                <a:solidFill>
                  <a:srgbClr val="B32A1F"/>
                </a:solidFill>
              </a:rPr>
              <a:t> change the selected category for this application.</a:t>
            </a:r>
          </a:p>
          <a:p>
            <a:endParaRPr lang="en-US" sz="1600" dirty="0">
              <a:solidFill>
                <a:srgbClr val="B32A1F"/>
              </a:solidFill>
            </a:endParaRPr>
          </a:p>
          <a:p>
            <a:endParaRPr lang="en-US" sz="1600" dirty="0"/>
          </a:p>
          <a:p>
            <a:endParaRPr lang="en-US" sz="1600" dirty="0"/>
          </a:p>
          <a:p>
            <a:endParaRPr lang="en-US" sz="1600" dirty="0"/>
          </a:p>
        </p:txBody>
      </p:sp>
      <p:sp>
        <p:nvSpPr>
          <p:cNvPr id="8" name="Rectangle 7"/>
          <p:cNvSpPr/>
          <p:nvPr/>
        </p:nvSpPr>
        <p:spPr>
          <a:xfrm>
            <a:off x="4260157" y="2639429"/>
            <a:ext cx="769043" cy="332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p:cNvCxnSpPr>
            <a:cxnSpLocks/>
          </p:cNvCxnSpPr>
          <p:nvPr/>
        </p:nvCxnSpPr>
        <p:spPr>
          <a:xfrm>
            <a:off x="4038600" y="3820330"/>
            <a:ext cx="3048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3679"/>
            <a:ext cx="9099951" cy="461665"/>
          </a:xfrm>
          <a:prstGeom prst="rect">
            <a:avLst/>
          </a:prstGeom>
          <a:noFill/>
        </p:spPr>
        <p:txBody>
          <a:bodyPr wrap="square" rtlCol="0">
            <a:spAutoFit/>
          </a:bodyPr>
          <a:lstStyle/>
          <a:p>
            <a:r>
              <a:rPr lang="en-US" sz="2400" b="1" dirty="0">
                <a:solidFill>
                  <a:schemeClr val="bg1"/>
                </a:solidFill>
              </a:rPr>
              <a:t>Category of Service</a:t>
            </a:r>
          </a:p>
        </p:txBody>
      </p:sp>
      <p:pic>
        <p:nvPicPr>
          <p:cNvPr id="6" name="Picture 5">
            <a:extLst>
              <a:ext uri="{FF2B5EF4-FFF2-40B4-BE49-F238E27FC236}">
                <a16:creationId xmlns:a16="http://schemas.microsoft.com/office/drawing/2014/main" id="{DB9D38F8-4ECB-4A20-8BB4-2C4C21B12599}"/>
              </a:ext>
            </a:extLst>
          </p:cNvPr>
          <p:cNvPicPr>
            <a:picLocks noChangeAspect="1"/>
          </p:cNvPicPr>
          <p:nvPr/>
        </p:nvPicPr>
        <p:blipFill>
          <a:blip r:embed="rId3"/>
          <a:stretch>
            <a:fillRect/>
          </a:stretch>
        </p:blipFill>
        <p:spPr>
          <a:xfrm>
            <a:off x="7081837" y="3738876"/>
            <a:ext cx="957155" cy="359695"/>
          </a:xfrm>
          <a:prstGeom prst="rect">
            <a:avLst/>
          </a:prstGeom>
        </p:spPr>
      </p:pic>
    </p:spTree>
    <p:extLst>
      <p:ext uri="{BB962C8B-B14F-4D97-AF65-F5344CB8AC3E}">
        <p14:creationId xmlns:p14="http://schemas.microsoft.com/office/powerpoint/2010/main" val="366163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4AEAA-542E-4590-9AC2-166D47C3FFA0}"/>
              </a:ext>
            </a:extLst>
          </p:cNvPr>
          <p:cNvPicPr>
            <a:picLocks noChangeAspect="1"/>
          </p:cNvPicPr>
          <p:nvPr/>
        </p:nvPicPr>
        <p:blipFill>
          <a:blip r:embed="rId2"/>
          <a:stretch>
            <a:fillRect/>
          </a:stretch>
        </p:blipFill>
        <p:spPr>
          <a:xfrm>
            <a:off x="371475" y="1547913"/>
            <a:ext cx="8458200" cy="3014634"/>
          </a:xfrm>
          <a:prstGeom prst="rect">
            <a:avLst/>
          </a:prstGeom>
        </p:spPr>
      </p:pic>
      <p:sp>
        <p:nvSpPr>
          <p:cNvPr id="7" name="Rectangle 6"/>
          <p:cNvSpPr/>
          <p:nvPr/>
        </p:nvSpPr>
        <p:spPr>
          <a:xfrm>
            <a:off x="7867135" y="4062148"/>
            <a:ext cx="939113" cy="300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609600" y="4648200"/>
            <a:ext cx="8229600" cy="1200328"/>
          </a:xfrm>
          <a:prstGeom prst="rect">
            <a:avLst/>
          </a:prstGeom>
          <a:noFill/>
          <a:ln>
            <a:solidFill>
              <a:srgbClr val="B32A1F"/>
            </a:solidFill>
          </a:ln>
        </p:spPr>
        <p:txBody>
          <a:bodyPr wrap="square" rtlCol="0">
            <a:spAutoFit/>
          </a:bodyPr>
          <a:lstStyle/>
          <a:p>
            <a:r>
              <a:rPr lang="en-US" dirty="0">
                <a:solidFill>
                  <a:srgbClr val="B32A1F"/>
                </a:solidFill>
              </a:rPr>
              <a:t>This portion of the form populates, and displays information based on your entity's profile.  Click on “Save &amp; Continue”</a:t>
            </a:r>
          </a:p>
          <a:p>
            <a:endParaRPr lang="en-US" dirty="0"/>
          </a:p>
        </p:txBody>
      </p:sp>
      <p:cxnSp>
        <p:nvCxnSpPr>
          <p:cNvPr id="14" name="Straight Arrow Connector 13"/>
          <p:cNvCxnSpPr/>
          <p:nvPr/>
        </p:nvCxnSpPr>
        <p:spPr>
          <a:xfrm flipV="1">
            <a:off x="6689126" y="4212339"/>
            <a:ext cx="1103399" cy="350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43679"/>
            <a:ext cx="9099951" cy="461665"/>
          </a:xfrm>
          <a:prstGeom prst="rect">
            <a:avLst/>
          </a:prstGeom>
          <a:noFill/>
        </p:spPr>
        <p:txBody>
          <a:bodyPr wrap="square" rtlCol="0">
            <a:spAutoFit/>
          </a:bodyPr>
          <a:lstStyle/>
          <a:p>
            <a:r>
              <a:rPr lang="en-US" b="1" dirty="0">
                <a:solidFill>
                  <a:schemeClr val="bg1"/>
                </a:solidFill>
              </a:rPr>
              <a:t>Discount Calculation - Prepopulated</a:t>
            </a:r>
            <a:endParaRPr lang="en-US" sz="2400" b="1" dirty="0">
              <a:solidFill>
                <a:schemeClr val="bg1"/>
              </a:solidFill>
            </a:endParaRPr>
          </a:p>
        </p:txBody>
      </p:sp>
    </p:spTree>
    <p:extLst>
      <p:ext uri="{BB962C8B-B14F-4D97-AF65-F5344CB8AC3E}">
        <p14:creationId xmlns:p14="http://schemas.microsoft.com/office/powerpoint/2010/main" val="188572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E5016-97F1-468F-B8EE-0B227B20AE73}"/>
              </a:ext>
            </a:extLst>
          </p:cNvPr>
          <p:cNvPicPr>
            <a:picLocks noChangeAspect="1"/>
          </p:cNvPicPr>
          <p:nvPr/>
        </p:nvPicPr>
        <p:blipFill>
          <a:blip r:embed="rId2"/>
          <a:stretch>
            <a:fillRect/>
          </a:stretch>
        </p:blipFill>
        <p:spPr>
          <a:xfrm>
            <a:off x="2732401" y="1600200"/>
            <a:ext cx="5886997" cy="4400339"/>
          </a:xfrm>
          <a:prstGeom prst="rect">
            <a:avLst/>
          </a:prstGeom>
        </p:spPr>
      </p:pic>
      <p:sp>
        <p:nvSpPr>
          <p:cNvPr id="7" name="Rectangle 6"/>
          <p:cNvSpPr/>
          <p:nvPr/>
        </p:nvSpPr>
        <p:spPr>
          <a:xfrm>
            <a:off x="7848600" y="5700156"/>
            <a:ext cx="939113" cy="300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561" y="1600200"/>
            <a:ext cx="2734962" cy="5078314"/>
          </a:xfrm>
          <a:prstGeom prst="rect">
            <a:avLst/>
          </a:prstGeom>
          <a:noFill/>
          <a:ln>
            <a:solidFill>
              <a:srgbClr val="B32A1F"/>
            </a:solidFill>
          </a:ln>
        </p:spPr>
        <p:txBody>
          <a:bodyPr wrap="square" rtlCol="0">
            <a:spAutoFit/>
          </a:bodyPr>
          <a:lstStyle/>
          <a:p>
            <a:r>
              <a:rPr lang="en-US" dirty="0"/>
              <a:t>View Related Entity Information.  Click on “Save &amp; Continue”.</a:t>
            </a:r>
          </a:p>
          <a:p>
            <a:endParaRPr lang="en-US" dirty="0"/>
          </a:p>
          <a:p>
            <a:r>
              <a:rPr lang="en-US" sz="1800" b="1" dirty="0">
                <a:solidFill>
                  <a:srgbClr val="B32A1F"/>
                </a:solidFill>
              </a:rPr>
              <a:t>Note: </a:t>
            </a:r>
            <a:r>
              <a:rPr lang="en-US" sz="1800" dirty="0">
                <a:solidFill>
                  <a:srgbClr val="B32A1F"/>
                </a:solidFill>
              </a:rPr>
              <a:t>If you need to correct information, click on the entity name to quickly go to their Organization Detail page, and “Manage Organization”.  When done, click on “Tasks” at the top, and “Create Form 471” to continue.</a:t>
            </a:r>
          </a:p>
          <a:p>
            <a:endParaRPr lang="en-US" dirty="0">
              <a:solidFill>
                <a:srgbClr val="B32A1F"/>
              </a:solidFill>
            </a:endParaRPr>
          </a:p>
        </p:txBody>
      </p:sp>
      <p:cxnSp>
        <p:nvCxnSpPr>
          <p:cNvPr id="14" name="Straight Arrow Connector 13"/>
          <p:cNvCxnSpPr/>
          <p:nvPr/>
        </p:nvCxnSpPr>
        <p:spPr>
          <a:xfrm flipV="1">
            <a:off x="2169364" y="4548887"/>
            <a:ext cx="565598" cy="2049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6930587" cy="461665"/>
          </a:xfrm>
          <a:prstGeom prst="rect">
            <a:avLst/>
          </a:prstGeom>
          <a:noFill/>
        </p:spPr>
        <p:txBody>
          <a:bodyPr wrap="square" rtlCol="0">
            <a:spAutoFit/>
          </a:bodyPr>
          <a:lstStyle/>
          <a:p>
            <a:r>
              <a:rPr lang="en-US" sz="2400" b="1" dirty="0">
                <a:solidFill>
                  <a:srgbClr val="FFFFFF"/>
                </a:solidFill>
              </a:rPr>
              <a:t>Related Entity Information</a:t>
            </a:r>
          </a:p>
        </p:txBody>
      </p:sp>
      <p:sp>
        <p:nvSpPr>
          <p:cNvPr id="12" name="Rectangle 11"/>
          <p:cNvSpPr/>
          <p:nvPr/>
        </p:nvSpPr>
        <p:spPr>
          <a:xfrm>
            <a:off x="2734963" y="4262164"/>
            <a:ext cx="518984" cy="573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p:cNvCxnSpPr>
            <a:endCxn id="7" idx="1"/>
          </p:cNvCxnSpPr>
          <p:nvPr/>
        </p:nvCxnSpPr>
        <p:spPr>
          <a:xfrm>
            <a:off x="2070572" y="2974017"/>
            <a:ext cx="5778028" cy="2876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0AB87-6749-479F-9A39-547360158DCD}"/>
              </a:ext>
            </a:extLst>
          </p:cNvPr>
          <p:cNvPicPr>
            <a:picLocks noChangeAspect="1"/>
          </p:cNvPicPr>
          <p:nvPr/>
        </p:nvPicPr>
        <p:blipFill>
          <a:blip r:embed="rId2"/>
          <a:stretch>
            <a:fillRect/>
          </a:stretch>
        </p:blipFill>
        <p:spPr>
          <a:xfrm>
            <a:off x="2540534" y="1329690"/>
            <a:ext cx="6603466" cy="3298394"/>
          </a:xfrm>
          <a:prstGeom prst="rect">
            <a:avLst/>
          </a:prstGeom>
        </p:spPr>
      </p:pic>
      <p:sp>
        <p:nvSpPr>
          <p:cNvPr id="7" name="Rectangle 6"/>
          <p:cNvSpPr/>
          <p:nvPr/>
        </p:nvSpPr>
        <p:spPr>
          <a:xfrm>
            <a:off x="8204887" y="4250106"/>
            <a:ext cx="939113" cy="300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5208" y="1447800"/>
            <a:ext cx="2204927" cy="2308324"/>
          </a:xfrm>
          <a:prstGeom prst="rect">
            <a:avLst/>
          </a:prstGeom>
          <a:noFill/>
        </p:spPr>
        <p:txBody>
          <a:bodyPr wrap="square" rtlCol="0">
            <a:spAutoFit/>
          </a:bodyPr>
          <a:lstStyle/>
          <a:p>
            <a:r>
              <a:rPr lang="en-US" dirty="0"/>
              <a:t>Discount Calculation based on your entity's profile. </a:t>
            </a:r>
          </a:p>
          <a:p>
            <a:endParaRPr lang="en-US" dirty="0"/>
          </a:p>
          <a:p>
            <a:r>
              <a:rPr lang="en-US" dirty="0"/>
              <a:t>To see a list of all entities, click on “Show Entities”</a:t>
            </a:r>
          </a:p>
          <a:p>
            <a:r>
              <a:rPr lang="en-US" dirty="0"/>
              <a:t> </a:t>
            </a:r>
          </a:p>
        </p:txBody>
      </p:sp>
      <p:cxnSp>
        <p:nvCxnSpPr>
          <p:cNvPr id="14" name="Straight Arrow Connector 13"/>
          <p:cNvCxnSpPr>
            <a:cxnSpLocks/>
            <a:endCxn id="18" idx="1"/>
          </p:cNvCxnSpPr>
          <p:nvPr/>
        </p:nvCxnSpPr>
        <p:spPr>
          <a:xfrm>
            <a:off x="2133600" y="2743200"/>
            <a:ext cx="406934" cy="5236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43679"/>
            <a:ext cx="9017573" cy="461665"/>
          </a:xfrm>
          <a:prstGeom prst="rect">
            <a:avLst/>
          </a:prstGeom>
          <a:noFill/>
        </p:spPr>
        <p:txBody>
          <a:bodyPr wrap="square" rtlCol="0">
            <a:spAutoFit/>
          </a:bodyPr>
          <a:lstStyle/>
          <a:p>
            <a:r>
              <a:rPr lang="en-US" sz="2400" b="1" dirty="0">
                <a:solidFill>
                  <a:schemeClr val="bg1"/>
                </a:solidFill>
              </a:rPr>
              <a:t>Requested Discount Calculation</a:t>
            </a:r>
          </a:p>
        </p:txBody>
      </p:sp>
      <p:pic>
        <p:nvPicPr>
          <p:cNvPr id="4" name="Picture 3"/>
          <p:cNvPicPr>
            <a:picLocks noChangeAspect="1"/>
          </p:cNvPicPr>
          <p:nvPr/>
        </p:nvPicPr>
        <p:blipFill>
          <a:blip r:embed="rId3"/>
          <a:stretch>
            <a:fillRect/>
          </a:stretch>
        </p:blipFill>
        <p:spPr>
          <a:xfrm>
            <a:off x="1958453" y="4817918"/>
            <a:ext cx="6009631" cy="1262750"/>
          </a:xfrm>
          <a:prstGeom prst="rect">
            <a:avLst/>
          </a:prstGeom>
          <a:ln w="3175"/>
        </p:spPr>
        <p:style>
          <a:lnRef idx="2">
            <a:schemeClr val="dk1"/>
          </a:lnRef>
          <a:fillRef idx="1">
            <a:schemeClr val="lt1"/>
          </a:fillRef>
          <a:effectRef idx="0">
            <a:schemeClr val="dk1"/>
          </a:effectRef>
          <a:fontRef idx="minor">
            <a:schemeClr val="dk1"/>
          </a:fontRef>
        </p:style>
      </p:pic>
      <p:cxnSp>
        <p:nvCxnSpPr>
          <p:cNvPr id="12" name="Straight Arrow Connector 11"/>
          <p:cNvCxnSpPr/>
          <p:nvPr/>
        </p:nvCxnSpPr>
        <p:spPr>
          <a:xfrm>
            <a:off x="2922759" y="3886176"/>
            <a:ext cx="0" cy="8523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0620" y="3924357"/>
            <a:ext cx="3905159" cy="461665"/>
          </a:xfrm>
          <a:prstGeom prst="rect">
            <a:avLst/>
          </a:prstGeom>
          <a:noFill/>
        </p:spPr>
        <p:txBody>
          <a:bodyPr wrap="square" rtlCol="0">
            <a:spAutoFit/>
          </a:bodyPr>
          <a:lstStyle/>
          <a:p>
            <a:r>
              <a:rPr lang="en-US" sz="1800" dirty="0"/>
              <a:t>Click on “Save &amp; Continue</a:t>
            </a:r>
            <a:r>
              <a:rPr lang="en-US" dirty="0"/>
              <a:t>”</a:t>
            </a:r>
          </a:p>
        </p:txBody>
      </p:sp>
      <p:cxnSp>
        <p:nvCxnSpPr>
          <p:cNvPr id="15" name="Straight Arrow Connector 14"/>
          <p:cNvCxnSpPr>
            <a:cxnSpLocks/>
          </p:cNvCxnSpPr>
          <p:nvPr/>
        </p:nvCxnSpPr>
        <p:spPr>
          <a:xfrm>
            <a:off x="6553200" y="4400297"/>
            <a:ext cx="15014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40536" y="3648368"/>
            <a:ext cx="764447" cy="188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540534" y="2962735"/>
            <a:ext cx="6374866" cy="608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5153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908D-150B-471D-BD5C-65816B21A9CF}"/>
              </a:ext>
            </a:extLst>
          </p:cNvPr>
          <p:cNvSpPr>
            <a:spLocks noGrp="1"/>
          </p:cNvSpPr>
          <p:nvPr>
            <p:ph type="title"/>
          </p:nvPr>
        </p:nvSpPr>
        <p:spPr>
          <a:xfrm>
            <a:off x="12032" y="0"/>
            <a:ext cx="2654968" cy="487362"/>
          </a:xfrm>
        </p:spPr>
        <p:txBody>
          <a:bodyPr>
            <a:normAutofit/>
          </a:bodyPr>
          <a:lstStyle/>
          <a:p>
            <a:r>
              <a:rPr lang="en-US" sz="2400" b="1" dirty="0">
                <a:latin typeface="Arial" panose="020B0604020202020204" pitchFamily="34" charset="0"/>
                <a:cs typeface="Arial" panose="020B0604020202020204" pitchFamily="34" charset="0"/>
              </a:rPr>
              <a:t>Voice Eligibility</a:t>
            </a:r>
          </a:p>
        </p:txBody>
      </p:sp>
      <p:pic>
        <p:nvPicPr>
          <p:cNvPr id="5" name="Content Placeholder 4">
            <a:extLst>
              <a:ext uri="{FF2B5EF4-FFF2-40B4-BE49-F238E27FC236}">
                <a16:creationId xmlns:a16="http://schemas.microsoft.com/office/drawing/2014/main" id="{B4CC46BF-B235-462A-9FC0-6D81C3FD722C}"/>
              </a:ext>
            </a:extLst>
          </p:cNvPr>
          <p:cNvPicPr>
            <a:picLocks noGrp="1" noChangeAspect="1"/>
          </p:cNvPicPr>
          <p:nvPr>
            <p:ph idx="1"/>
          </p:nvPr>
        </p:nvPicPr>
        <p:blipFill>
          <a:blip r:embed="rId2"/>
          <a:stretch>
            <a:fillRect/>
          </a:stretch>
        </p:blipFill>
        <p:spPr>
          <a:xfrm>
            <a:off x="1014412" y="2248694"/>
            <a:ext cx="7115175" cy="3228975"/>
          </a:xfrm>
          <a:prstGeom prst="rect">
            <a:avLst/>
          </a:prstGeom>
        </p:spPr>
      </p:pic>
      <p:sp>
        <p:nvSpPr>
          <p:cNvPr id="4" name="Slide Number Placeholder 3">
            <a:extLst>
              <a:ext uri="{FF2B5EF4-FFF2-40B4-BE49-F238E27FC236}">
                <a16:creationId xmlns:a16="http://schemas.microsoft.com/office/drawing/2014/main" id="{64BF8EC7-EB02-41EA-919C-CD7F8975ECC2}"/>
              </a:ext>
            </a:extLst>
          </p:cNvPr>
          <p:cNvSpPr>
            <a:spLocks noGrp="1"/>
          </p:cNvSpPr>
          <p:nvPr>
            <p:ph type="sldNum" sz="quarter" idx="12"/>
          </p:nvPr>
        </p:nvSpPr>
        <p:spPr/>
        <p:txBody>
          <a:bodyPr/>
          <a:lstStyle/>
          <a:p>
            <a:fld id="{E7E0B65A-7F83-4480-B6A7-8755A19022D9}" type="slidenum">
              <a:rPr lang="en-US" smtClean="0"/>
              <a:pPr/>
              <a:t>17</a:t>
            </a:fld>
            <a:endParaRPr lang="en-US">
              <a:solidFill>
                <a:schemeClr val="tx1"/>
              </a:solidFill>
            </a:endParaRPr>
          </a:p>
        </p:txBody>
      </p:sp>
    </p:spTree>
    <p:extLst>
      <p:ext uri="{BB962C8B-B14F-4D97-AF65-F5344CB8AC3E}">
        <p14:creationId xmlns:p14="http://schemas.microsoft.com/office/powerpoint/2010/main" val="176747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5EBEB-B99E-4202-AA6A-05F3537EC57C}"/>
              </a:ext>
            </a:extLst>
          </p:cNvPr>
          <p:cNvPicPr>
            <a:picLocks noChangeAspect="1"/>
          </p:cNvPicPr>
          <p:nvPr/>
        </p:nvPicPr>
        <p:blipFill>
          <a:blip r:embed="rId2"/>
          <a:stretch>
            <a:fillRect/>
          </a:stretch>
        </p:blipFill>
        <p:spPr>
          <a:xfrm>
            <a:off x="609600" y="1594946"/>
            <a:ext cx="7719360" cy="3364049"/>
          </a:xfrm>
          <a:prstGeom prst="rect">
            <a:avLst/>
          </a:prstGeom>
        </p:spPr>
      </p:pic>
      <p:sp>
        <p:nvSpPr>
          <p:cNvPr id="2" name="TextBox 1"/>
          <p:cNvSpPr txBox="1"/>
          <p:nvPr/>
        </p:nvSpPr>
        <p:spPr>
          <a:xfrm>
            <a:off x="0" y="87960"/>
            <a:ext cx="4158049" cy="461665"/>
          </a:xfrm>
          <a:prstGeom prst="rect">
            <a:avLst/>
          </a:prstGeom>
          <a:noFill/>
        </p:spPr>
        <p:txBody>
          <a:bodyPr wrap="square" rtlCol="0">
            <a:spAutoFit/>
          </a:bodyPr>
          <a:lstStyle/>
          <a:p>
            <a:r>
              <a:rPr lang="en-US" sz="2400" b="1" dirty="0">
                <a:solidFill>
                  <a:srgbClr val="FFFFFF"/>
                </a:solidFill>
              </a:rPr>
              <a:t>Funding Requests</a:t>
            </a:r>
          </a:p>
        </p:txBody>
      </p:sp>
      <p:sp>
        <p:nvSpPr>
          <p:cNvPr id="7" name="Rectangle 6"/>
          <p:cNvSpPr/>
          <p:nvPr/>
        </p:nvSpPr>
        <p:spPr>
          <a:xfrm>
            <a:off x="6664411" y="3818616"/>
            <a:ext cx="584885" cy="305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6172492" y="4085727"/>
            <a:ext cx="491919" cy="9640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86321" y="4969429"/>
            <a:ext cx="2971647" cy="369332"/>
          </a:xfrm>
          <a:prstGeom prst="rect">
            <a:avLst/>
          </a:prstGeom>
          <a:noFill/>
        </p:spPr>
        <p:txBody>
          <a:bodyPr wrap="square" rtlCol="0">
            <a:spAutoFit/>
          </a:bodyPr>
          <a:lstStyle/>
          <a:p>
            <a:r>
              <a:rPr lang="en-US" dirty="0"/>
              <a:t>Click on “Add FRN” to begin.</a:t>
            </a:r>
          </a:p>
        </p:txBody>
      </p:sp>
    </p:spTree>
    <p:extLst>
      <p:ext uri="{BB962C8B-B14F-4D97-AF65-F5344CB8AC3E}">
        <p14:creationId xmlns:p14="http://schemas.microsoft.com/office/powerpoint/2010/main" val="208988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E962C-9CA7-4392-87E1-D50D47CD8CFD}"/>
              </a:ext>
            </a:extLst>
          </p:cNvPr>
          <p:cNvPicPr>
            <a:picLocks noChangeAspect="1"/>
          </p:cNvPicPr>
          <p:nvPr/>
        </p:nvPicPr>
        <p:blipFill>
          <a:blip r:embed="rId3"/>
          <a:stretch>
            <a:fillRect/>
          </a:stretch>
        </p:blipFill>
        <p:spPr>
          <a:xfrm>
            <a:off x="2916337" y="1872463"/>
            <a:ext cx="6150013" cy="3780208"/>
          </a:xfrm>
          <a:prstGeom prst="rect">
            <a:avLst/>
          </a:prstGeom>
        </p:spPr>
      </p:pic>
      <p:sp>
        <p:nvSpPr>
          <p:cNvPr id="2" name="TextBox 1"/>
          <p:cNvSpPr txBox="1"/>
          <p:nvPr/>
        </p:nvSpPr>
        <p:spPr>
          <a:xfrm>
            <a:off x="36701" y="5879"/>
            <a:ext cx="7735699" cy="461665"/>
          </a:xfrm>
          <a:prstGeom prst="rect">
            <a:avLst/>
          </a:prstGeom>
          <a:noFill/>
        </p:spPr>
        <p:txBody>
          <a:bodyPr wrap="square" rtlCol="0">
            <a:spAutoFit/>
          </a:bodyPr>
          <a:lstStyle/>
          <a:p>
            <a:r>
              <a:rPr lang="en-US" b="1" dirty="0">
                <a:solidFill>
                  <a:srgbClr val="FFFFFF"/>
                </a:solidFill>
              </a:rPr>
              <a:t>FRN – Nickname and Service Type</a:t>
            </a:r>
            <a:endParaRPr lang="en-US" sz="2400" b="1" dirty="0">
              <a:solidFill>
                <a:srgbClr val="FFFFFF"/>
              </a:solidFill>
            </a:endParaRPr>
          </a:p>
        </p:txBody>
      </p:sp>
      <p:cxnSp>
        <p:nvCxnSpPr>
          <p:cNvPr id="10" name="Straight Arrow Connector 9"/>
          <p:cNvCxnSpPr>
            <a:cxnSpLocks/>
          </p:cNvCxnSpPr>
          <p:nvPr/>
        </p:nvCxnSpPr>
        <p:spPr>
          <a:xfrm>
            <a:off x="2624980" y="4066002"/>
            <a:ext cx="365354" cy="1767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95" y="1644969"/>
            <a:ext cx="2949146" cy="3477875"/>
          </a:xfrm>
          <a:prstGeom prst="rect">
            <a:avLst/>
          </a:prstGeom>
          <a:noFill/>
        </p:spPr>
        <p:txBody>
          <a:bodyPr wrap="square" rtlCol="0">
            <a:spAutoFit/>
          </a:bodyPr>
          <a:lstStyle/>
          <a:p>
            <a:r>
              <a:rPr lang="en-US" dirty="0"/>
              <a:t>Enter a nickname for the FRN.</a:t>
            </a:r>
          </a:p>
          <a:p>
            <a:endParaRPr lang="en-US" dirty="0"/>
          </a:p>
          <a:p>
            <a:r>
              <a:rPr lang="en-US" sz="1400" dirty="0"/>
              <a:t>If this is a continuation of an FRN from a previous year, you can choose “Yes” and enter that FRN from last year.</a:t>
            </a:r>
          </a:p>
          <a:p>
            <a:endParaRPr lang="en-US" sz="1400" dirty="0"/>
          </a:p>
          <a:p>
            <a:r>
              <a:rPr lang="en-US" sz="1400" b="1" dirty="0">
                <a:solidFill>
                  <a:srgbClr val="B32A1F"/>
                </a:solidFill>
              </a:rPr>
              <a:t>Optional</a:t>
            </a:r>
            <a:r>
              <a:rPr lang="en-US" sz="1400" dirty="0"/>
              <a:t>: Select the “Copy FRN”</a:t>
            </a:r>
            <a:r>
              <a:rPr lang="en-US" sz="1400" b="1" dirty="0"/>
              <a:t> </a:t>
            </a:r>
            <a:r>
              <a:rPr lang="en-US" sz="1400" dirty="0"/>
              <a:t>button to copy FRN information from the </a:t>
            </a:r>
            <a:r>
              <a:rPr lang="en-US" sz="1400" dirty="0">
                <a:solidFill>
                  <a:srgbClr val="B32A1F"/>
                </a:solidFill>
              </a:rPr>
              <a:t>CURRENT</a:t>
            </a:r>
            <a:r>
              <a:rPr lang="en-US" sz="1400" dirty="0"/>
              <a:t> Funding Year. </a:t>
            </a:r>
          </a:p>
          <a:p>
            <a:endParaRPr lang="en-US" sz="1200" dirty="0"/>
          </a:p>
          <a:p>
            <a:endParaRPr lang="en-US" sz="1200" dirty="0"/>
          </a:p>
          <a:p>
            <a:endParaRPr lang="en-US" sz="1200" dirty="0"/>
          </a:p>
        </p:txBody>
      </p:sp>
      <p:sp>
        <p:nvSpPr>
          <p:cNvPr id="9" name="Rectangle 8"/>
          <p:cNvSpPr/>
          <p:nvPr/>
        </p:nvSpPr>
        <p:spPr>
          <a:xfrm>
            <a:off x="2916337" y="3117826"/>
            <a:ext cx="6012771" cy="324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a:off x="1981200" y="2133600"/>
            <a:ext cx="965760" cy="105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90999" y="4572000"/>
            <a:ext cx="4149811"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cxnSpLocks/>
          </p:cNvCxnSpPr>
          <p:nvPr/>
        </p:nvCxnSpPr>
        <p:spPr>
          <a:xfrm>
            <a:off x="1752600" y="3515158"/>
            <a:ext cx="1237734" cy="1381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91" y="4572000"/>
            <a:ext cx="2814109" cy="1077218"/>
          </a:xfrm>
          <a:prstGeom prst="rect">
            <a:avLst/>
          </a:prstGeom>
          <a:noFill/>
        </p:spPr>
        <p:txBody>
          <a:bodyPr wrap="square" rtlCol="0">
            <a:spAutoFit/>
          </a:bodyPr>
          <a:lstStyle/>
          <a:p>
            <a:r>
              <a:rPr lang="en-US" sz="1600" dirty="0"/>
              <a:t>Click on the drop down menu to choose the “Service Type” you are requesting, and then click on “Continue”</a:t>
            </a:r>
          </a:p>
        </p:txBody>
      </p:sp>
      <p:sp>
        <p:nvSpPr>
          <p:cNvPr id="23" name="Rectangle 22"/>
          <p:cNvSpPr/>
          <p:nvPr/>
        </p:nvSpPr>
        <p:spPr>
          <a:xfrm>
            <a:off x="8437748" y="5288692"/>
            <a:ext cx="584885" cy="305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cxnSpLocks/>
          </p:cNvCxnSpPr>
          <p:nvPr/>
        </p:nvCxnSpPr>
        <p:spPr>
          <a:xfrm>
            <a:off x="6096000" y="5416221"/>
            <a:ext cx="22650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A21DAA-2859-4E1F-9E8F-E1E083A4B695}"/>
              </a:ext>
            </a:extLst>
          </p:cNvPr>
          <p:cNvSpPr txBox="1"/>
          <p:nvPr/>
        </p:nvSpPr>
        <p:spPr>
          <a:xfrm>
            <a:off x="4191000" y="4572000"/>
            <a:ext cx="3810000" cy="738664"/>
          </a:xfrm>
          <a:prstGeom prst="rect">
            <a:avLst/>
          </a:prstGeom>
          <a:noFill/>
        </p:spPr>
        <p:txBody>
          <a:bodyPr wrap="square" rtlCol="0">
            <a:spAutoFit/>
          </a:bodyPr>
          <a:lstStyle/>
          <a:p>
            <a:r>
              <a:rPr lang="en-US" sz="1400" dirty="0"/>
              <a:t>Basic Maintenance of Internal Connections</a:t>
            </a:r>
          </a:p>
          <a:p>
            <a:r>
              <a:rPr lang="en-US" sz="1400" dirty="0"/>
              <a:t>Internal Connections</a:t>
            </a:r>
          </a:p>
          <a:p>
            <a:r>
              <a:rPr lang="en-US" sz="1400" dirty="0"/>
              <a:t>Managed Internal Broadband Services</a:t>
            </a:r>
          </a:p>
        </p:txBody>
      </p:sp>
      <p:pic>
        <p:nvPicPr>
          <p:cNvPr id="26" name="Picture 25">
            <a:extLst>
              <a:ext uri="{FF2B5EF4-FFF2-40B4-BE49-F238E27FC236}">
                <a16:creationId xmlns:a16="http://schemas.microsoft.com/office/drawing/2014/main" id="{5964B883-6683-4AC1-B9B7-4C3B6021CCD8}"/>
              </a:ext>
            </a:extLst>
          </p:cNvPr>
          <p:cNvPicPr>
            <a:picLocks noChangeAspect="1"/>
          </p:cNvPicPr>
          <p:nvPr/>
        </p:nvPicPr>
        <p:blipFill>
          <a:blip r:embed="rId4"/>
          <a:stretch>
            <a:fillRect/>
          </a:stretch>
        </p:blipFill>
        <p:spPr>
          <a:xfrm>
            <a:off x="2944410" y="4268015"/>
            <a:ext cx="789390" cy="426271"/>
          </a:xfrm>
          <a:prstGeom prst="rect">
            <a:avLst/>
          </a:prstGeom>
        </p:spPr>
      </p:pic>
    </p:spTree>
    <p:extLst>
      <p:ext uri="{BB962C8B-B14F-4D97-AF65-F5344CB8AC3E}">
        <p14:creationId xmlns:p14="http://schemas.microsoft.com/office/powerpoint/2010/main" val="198636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0"/>
            <a:ext cx="8153400" cy="426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p:cNvSpPr txBox="1">
            <a:spLocks noChangeArrowheads="1"/>
          </p:cNvSpPr>
          <p:nvPr/>
        </p:nvSpPr>
        <p:spPr bwMode="auto">
          <a:xfrm>
            <a:off x="533400" y="1752600"/>
            <a:ext cx="75438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342900" indent="-342900" eaLnBrk="1" hangingPunct="1">
              <a:spcBef>
                <a:spcPct val="50000"/>
              </a:spcBef>
              <a:buFont typeface="Arial" panose="020B0604020202020204" pitchFamily="34" charset="0"/>
              <a:buChar char="•"/>
            </a:pPr>
            <a:r>
              <a:rPr lang="en-US" altLang="en-US" dirty="0"/>
              <a:t>Be sure you have completed the </a:t>
            </a:r>
            <a:r>
              <a:rPr lang="en-US" altLang="en-US" dirty="0">
                <a:highlight>
                  <a:srgbClr val="FFFF00"/>
                </a:highlight>
              </a:rPr>
              <a:t>manage connectivity module</a:t>
            </a:r>
            <a:r>
              <a:rPr lang="en-US" altLang="en-US" dirty="0"/>
              <a:t> for ALL buildings.  </a:t>
            </a:r>
          </a:p>
          <a:p>
            <a:pPr marL="342900" indent="-342900" eaLnBrk="1" hangingPunct="1">
              <a:spcBef>
                <a:spcPct val="50000"/>
              </a:spcBef>
              <a:buFont typeface="Arial" panose="020B0604020202020204" pitchFamily="34" charset="0"/>
              <a:buChar char="•"/>
            </a:pPr>
            <a:r>
              <a:rPr lang="en-US" altLang="en-US" dirty="0"/>
              <a:t>If you have contracted service(s), be sure you have uploaded all of your contracts </a:t>
            </a:r>
            <a:r>
              <a:rPr lang="en-US" altLang="en-US" dirty="0">
                <a:highlight>
                  <a:srgbClr val="FFFF00"/>
                </a:highlight>
              </a:rPr>
              <a:t>BEFORE</a:t>
            </a:r>
            <a:r>
              <a:rPr lang="en-US" altLang="en-US" dirty="0"/>
              <a:t> beginning a Form 471 if you are requesting funding for a  contracted service.</a:t>
            </a:r>
          </a:p>
          <a:p>
            <a:pPr marL="342900" indent="-342900" eaLnBrk="1" hangingPunct="1">
              <a:spcBef>
                <a:spcPct val="50000"/>
              </a:spcBef>
              <a:buFont typeface="Arial" panose="020B0604020202020204" pitchFamily="34" charset="0"/>
              <a:buChar char="•"/>
            </a:pPr>
            <a:r>
              <a:rPr lang="en-US" altLang="en-US" dirty="0"/>
              <a:t>If you fail to get your </a:t>
            </a:r>
            <a:r>
              <a:rPr lang="en-US" altLang="en-US" dirty="0">
                <a:highlight>
                  <a:srgbClr val="FFFF00"/>
                </a:highlight>
              </a:rPr>
              <a:t>entities updated </a:t>
            </a:r>
            <a:r>
              <a:rPr lang="en-US" altLang="en-US" dirty="0"/>
              <a:t>on time, make sure you include this message in your </a:t>
            </a:r>
            <a:r>
              <a:rPr lang="en-US" altLang="en-US" dirty="0">
                <a:highlight>
                  <a:srgbClr val="FFFF00"/>
                </a:highlight>
              </a:rPr>
              <a:t>narrative </a:t>
            </a:r>
            <a:r>
              <a:rPr lang="en-US" altLang="en-US" dirty="0"/>
              <a:t>and then file a </a:t>
            </a:r>
            <a:r>
              <a:rPr lang="en-US" altLang="en-US" dirty="0">
                <a:highlight>
                  <a:srgbClr val="FFFF00"/>
                </a:highlight>
              </a:rPr>
              <a:t>RAL correction</a:t>
            </a:r>
            <a:r>
              <a:rPr lang="en-US" altLang="en-US" dirty="0"/>
              <a:t>.</a:t>
            </a:r>
          </a:p>
        </p:txBody>
      </p:sp>
      <p:sp>
        <p:nvSpPr>
          <p:cNvPr id="6" name="Slide Number Placeholder 5"/>
          <p:cNvSpPr>
            <a:spLocks noGrp="1"/>
          </p:cNvSpPr>
          <p:nvPr>
            <p:ph type="sldNum" sz="quarter" idx="12"/>
          </p:nvPr>
        </p:nvSpPr>
        <p:spPr/>
        <p:txBody>
          <a:bodyPr/>
          <a:lstStyle/>
          <a:p>
            <a:fld id="{24697A7C-3570-4203-89F8-B5F1A769E4F2}" type="slidenum">
              <a:rPr lang="en-US" smtClean="0"/>
              <a:pPr/>
              <a:t>2</a:t>
            </a:fld>
            <a:endParaRPr lang="en-US"/>
          </a:p>
        </p:txBody>
      </p:sp>
      <p:sp>
        <p:nvSpPr>
          <p:cNvPr id="2" name="Rectangle 1">
            <a:extLst>
              <a:ext uri="{FF2B5EF4-FFF2-40B4-BE49-F238E27FC236}">
                <a16:creationId xmlns:a16="http://schemas.microsoft.com/office/drawing/2014/main" id="{9015B293-E760-4A37-9C09-FE76E5DE6CB7}"/>
              </a:ext>
            </a:extLst>
          </p:cNvPr>
          <p:cNvSpPr/>
          <p:nvPr/>
        </p:nvSpPr>
        <p:spPr>
          <a:xfrm>
            <a:off x="76200" y="228600"/>
            <a:ext cx="8001000" cy="461665"/>
          </a:xfrm>
          <a:prstGeom prst="rect">
            <a:avLst/>
          </a:prstGeom>
        </p:spPr>
        <p:txBody>
          <a:bodyPr wrap="square">
            <a:spAutoFit/>
          </a:bodyPr>
          <a:lstStyle/>
          <a:p>
            <a:r>
              <a:rPr lang="en-US" b="1" dirty="0">
                <a:solidFill>
                  <a:schemeClr val="bg1"/>
                </a:solidFill>
              </a:rPr>
              <a:t>Before you begin the 471</a:t>
            </a:r>
          </a:p>
        </p:txBody>
      </p:sp>
    </p:spTree>
    <p:extLst>
      <p:ext uri="{BB962C8B-B14F-4D97-AF65-F5344CB8AC3E}">
        <p14:creationId xmlns:p14="http://schemas.microsoft.com/office/powerpoint/2010/main" val="96968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C735DB-DDF4-41FA-B67F-8B2B70926FBB}"/>
              </a:ext>
            </a:extLst>
          </p:cNvPr>
          <p:cNvPicPr>
            <a:picLocks noChangeAspect="1"/>
          </p:cNvPicPr>
          <p:nvPr/>
        </p:nvPicPr>
        <p:blipFill>
          <a:blip r:embed="rId2"/>
          <a:stretch>
            <a:fillRect/>
          </a:stretch>
        </p:blipFill>
        <p:spPr>
          <a:xfrm>
            <a:off x="545474" y="3574403"/>
            <a:ext cx="4702518" cy="1986367"/>
          </a:xfrm>
          <a:prstGeom prst="rect">
            <a:avLst/>
          </a:prstGeom>
        </p:spPr>
      </p:pic>
      <p:pic>
        <p:nvPicPr>
          <p:cNvPr id="3" name="Picture 2">
            <a:extLst>
              <a:ext uri="{FF2B5EF4-FFF2-40B4-BE49-F238E27FC236}">
                <a16:creationId xmlns:a16="http://schemas.microsoft.com/office/drawing/2014/main" id="{A21E8FAB-5913-4F72-9A8A-8B37A7B58013}"/>
              </a:ext>
            </a:extLst>
          </p:cNvPr>
          <p:cNvPicPr>
            <a:picLocks noChangeAspect="1"/>
          </p:cNvPicPr>
          <p:nvPr/>
        </p:nvPicPr>
        <p:blipFill>
          <a:blip r:embed="rId3"/>
          <a:stretch>
            <a:fillRect/>
          </a:stretch>
        </p:blipFill>
        <p:spPr>
          <a:xfrm>
            <a:off x="3568273" y="1328694"/>
            <a:ext cx="5316340" cy="2132299"/>
          </a:xfrm>
          <a:prstGeom prst="rect">
            <a:avLst/>
          </a:prstGeom>
        </p:spPr>
      </p:pic>
      <p:sp>
        <p:nvSpPr>
          <p:cNvPr id="2" name="TextBox 1"/>
          <p:cNvSpPr txBox="1"/>
          <p:nvPr/>
        </p:nvSpPr>
        <p:spPr>
          <a:xfrm>
            <a:off x="20419" y="71680"/>
            <a:ext cx="4158049" cy="461665"/>
          </a:xfrm>
          <a:prstGeom prst="rect">
            <a:avLst/>
          </a:prstGeom>
          <a:noFill/>
        </p:spPr>
        <p:txBody>
          <a:bodyPr wrap="square" rtlCol="0">
            <a:spAutoFit/>
          </a:bodyPr>
          <a:lstStyle/>
          <a:p>
            <a:r>
              <a:rPr lang="en-US" sz="2400" b="1" dirty="0">
                <a:solidFill>
                  <a:schemeClr val="bg1"/>
                </a:solidFill>
              </a:rPr>
              <a:t>Contract or MTM?</a:t>
            </a:r>
          </a:p>
        </p:txBody>
      </p:sp>
      <p:sp>
        <p:nvSpPr>
          <p:cNvPr id="7" name="Rectangle 6"/>
          <p:cNvSpPr/>
          <p:nvPr/>
        </p:nvSpPr>
        <p:spPr>
          <a:xfrm>
            <a:off x="3492843" y="2209767"/>
            <a:ext cx="5321643" cy="686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709074" y="2553041"/>
            <a:ext cx="783769" cy="665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7485" y="1840435"/>
            <a:ext cx="2971647" cy="1323439"/>
          </a:xfrm>
          <a:prstGeom prst="rect">
            <a:avLst/>
          </a:prstGeom>
          <a:noFill/>
        </p:spPr>
        <p:txBody>
          <a:bodyPr wrap="square" rtlCol="0">
            <a:spAutoFit/>
          </a:bodyPr>
          <a:lstStyle/>
          <a:p>
            <a:r>
              <a:rPr lang="en-US" sz="2000" dirty="0"/>
              <a:t>Choose how the services will be purchased, and click on “Continue”.</a:t>
            </a:r>
          </a:p>
        </p:txBody>
      </p:sp>
      <p:sp>
        <p:nvSpPr>
          <p:cNvPr id="14" name="Rectangle 13"/>
          <p:cNvSpPr/>
          <p:nvPr/>
        </p:nvSpPr>
        <p:spPr>
          <a:xfrm>
            <a:off x="8335082" y="3219313"/>
            <a:ext cx="621956" cy="185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482901" y="2863018"/>
            <a:ext cx="975978" cy="3003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26443" y="3665809"/>
            <a:ext cx="2971647" cy="3046988"/>
          </a:xfrm>
          <a:prstGeom prst="rect">
            <a:avLst/>
          </a:prstGeom>
          <a:noFill/>
        </p:spPr>
        <p:txBody>
          <a:bodyPr wrap="square" rtlCol="0">
            <a:spAutoFit/>
          </a:bodyPr>
          <a:lstStyle/>
          <a:p>
            <a:r>
              <a:rPr lang="en-US" sz="1600" dirty="0"/>
              <a:t>If “Contract” was indicated, search for the associated contract that was uploaded previously.</a:t>
            </a:r>
          </a:p>
          <a:p>
            <a:endParaRPr lang="en-US" sz="1600" dirty="0"/>
          </a:p>
          <a:p>
            <a:r>
              <a:rPr lang="en-US" sz="1600" dirty="0"/>
              <a:t>Enter search criteria, and click  on “Search”.  Results will be listed in a grid below.  Click box to select contract.  The  summary will display below.</a:t>
            </a:r>
          </a:p>
          <a:p>
            <a:endParaRPr lang="en-US" sz="1600" dirty="0"/>
          </a:p>
          <a:p>
            <a:endParaRPr lang="en-US" sz="1600" dirty="0"/>
          </a:p>
        </p:txBody>
      </p:sp>
      <p:sp>
        <p:nvSpPr>
          <p:cNvPr id="17" name="Rectangle 16"/>
          <p:cNvSpPr/>
          <p:nvPr/>
        </p:nvSpPr>
        <p:spPr>
          <a:xfrm>
            <a:off x="435875" y="4243203"/>
            <a:ext cx="4909584" cy="816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04834" y="5356524"/>
            <a:ext cx="391892" cy="1286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p:cNvCxnSpPr>
          <p:nvPr/>
        </p:nvCxnSpPr>
        <p:spPr>
          <a:xfrm flipH="1">
            <a:off x="5190794" y="3975643"/>
            <a:ext cx="986915" cy="8787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822296-B82C-47FF-B0E6-3F9EB2D6EACB}"/>
              </a:ext>
            </a:extLst>
          </p:cNvPr>
          <p:cNvSpPr txBox="1"/>
          <p:nvPr/>
        </p:nvSpPr>
        <p:spPr>
          <a:xfrm>
            <a:off x="307485" y="5189303"/>
            <a:ext cx="4264515" cy="830997"/>
          </a:xfrm>
          <a:prstGeom prst="rect">
            <a:avLst/>
          </a:prstGeom>
          <a:noFill/>
        </p:spPr>
        <p:txBody>
          <a:bodyPr wrap="square" rtlCol="0">
            <a:spAutoFit/>
          </a:bodyPr>
          <a:lstStyle/>
          <a:p>
            <a:r>
              <a:rPr lang="en-US" dirty="0"/>
              <a:t>For DPI contracts, search by our </a:t>
            </a:r>
            <a:r>
              <a:rPr lang="en-US" dirty="0">
                <a:highlight>
                  <a:srgbClr val="FFFF00"/>
                </a:highlight>
              </a:rPr>
              <a:t>BEN 231411</a:t>
            </a:r>
          </a:p>
        </p:txBody>
      </p:sp>
    </p:spTree>
    <p:extLst>
      <p:ext uri="{BB962C8B-B14F-4D97-AF65-F5344CB8AC3E}">
        <p14:creationId xmlns:p14="http://schemas.microsoft.com/office/powerpoint/2010/main" val="241811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BD0C-A1B3-4D52-A7B6-4009B15A33A6}"/>
              </a:ext>
            </a:extLst>
          </p:cNvPr>
          <p:cNvSpPr>
            <a:spLocks noGrp="1"/>
          </p:cNvSpPr>
          <p:nvPr>
            <p:ph type="title"/>
          </p:nvPr>
        </p:nvSpPr>
        <p:spPr>
          <a:xfrm>
            <a:off x="4011" y="32084"/>
            <a:ext cx="3200400" cy="411162"/>
          </a:xfrm>
        </p:spPr>
        <p:txBody>
          <a:bodyPr>
            <a:normAutofit fontScale="90000"/>
          </a:bodyPr>
          <a:lstStyle/>
          <a:p>
            <a:r>
              <a:rPr lang="en-US" sz="2400" b="1" dirty="0">
                <a:latin typeface="Arial" panose="020B0604020202020204" pitchFamily="34" charset="0"/>
                <a:cs typeface="Arial" panose="020B0604020202020204" pitchFamily="34" charset="0"/>
              </a:rPr>
              <a:t>Choose Your Vendor</a:t>
            </a:r>
          </a:p>
        </p:txBody>
      </p:sp>
      <p:pic>
        <p:nvPicPr>
          <p:cNvPr id="5" name="Content Placeholder 4">
            <a:extLst>
              <a:ext uri="{FF2B5EF4-FFF2-40B4-BE49-F238E27FC236}">
                <a16:creationId xmlns:a16="http://schemas.microsoft.com/office/drawing/2014/main" id="{4C4ACF58-345D-420A-B7F2-9390210584C3}"/>
              </a:ext>
            </a:extLst>
          </p:cNvPr>
          <p:cNvPicPr>
            <a:picLocks noGrp="1" noChangeAspect="1"/>
          </p:cNvPicPr>
          <p:nvPr>
            <p:ph idx="1"/>
          </p:nvPr>
        </p:nvPicPr>
        <p:blipFill>
          <a:blip r:embed="rId2"/>
          <a:stretch>
            <a:fillRect/>
          </a:stretch>
        </p:blipFill>
        <p:spPr>
          <a:xfrm>
            <a:off x="458782" y="1600200"/>
            <a:ext cx="8226435" cy="4525963"/>
          </a:xfrm>
          <a:prstGeom prst="rect">
            <a:avLst/>
          </a:prstGeom>
        </p:spPr>
      </p:pic>
      <p:sp>
        <p:nvSpPr>
          <p:cNvPr id="4" name="Slide Number Placeholder 3">
            <a:extLst>
              <a:ext uri="{FF2B5EF4-FFF2-40B4-BE49-F238E27FC236}">
                <a16:creationId xmlns:a16="http://schemas.microsoft.com/office/drawing/2014/main" id="{5FB1E25D-8CBA-4D4D-A458-7EEA8DEC11A0}"/>
              </a:ext>
            </a:extLst>
          </p:cNvPr>
          <p:cNvSpPr>
            <a:spLocks noGrp="1"/>
          </p:cNvSpPr>
          <p:nvPr>
            <p:ph type="sldNum" sz="quarter" idx="12"/>
          </p:nvPr>
        </p:nvSpPr>
        <p:spPr/>
        <p:txBody>
          <a:bodyPr/>
          <a:lstStyle/>
          <a:p>
            <a:fld id="{E7E0B65A-7F83-4480-B6A7-8755A19022D9}" type="slidenum">
              <a:rPr lang="en-US" smtClean="0"/>
              <a:pPr/>
              <a:t>21</a:t>
            </a:fld>
            <a:endParaRPr lang="en-US">
              <a:solidFill>
                <a:schemeClr val="tx1"/>
              </a:solidFill>
            </a:endParaRPr>
          </a:p>
        </p:txBody>
      </p:sp>
    </p:spTree>
    <p:extLst>
      <p:ext uri="{BB962C8B-B14F-4D97-AF65-F5344CB8AC3E}">
        <p14:creationId xmlns:p14="http://schemas.microsoft.com/office/powerpoint/2010/main" val="481149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B85C-12C9-4753-91B6-4261C3F993D5}"/>
              </a:ext>
            </a:extLst>
          </p:cNvPr>
          <p:cNvSpPr>
            <a:spLocks noGrp="1"/>
          </p:cNvSpPr>
          <p:nvPr>
            <p:ph type="title"/>
          </p:nvPr>
        </p:nvSpPr>
        <p:spPr>
          <a:xfrm>
            <a:off x="16042" y="24063"/>
            <a:ext cx="4419600" cy="411162"/>
          </a:xfrm>
        </p:spPr>
        <p:txBody>
          <a:bodyPr>
            <a:normAutofit fontScale="90000"/>
          </a:bodyPr>
          <a:lstStyle/>
          <a:p>
            <a:r>
              <a:rPr lang="en-US" sz="2400" b="1" dirty="0">
                <a:latin typeface="Arial" panose="020B0604020202020204" pitchFamily="34" charset="0"/>
                <a:cs typeface="Arial" panose="020B0604020202020204" pitchFamily="34" charset="0"/>
              </a:rPr>
              <a:t>Prefilled Data from Contract</a:t>
            </a:r>
          </a:p>
        </p:txBody>
      </p:sp>
      <p:pic>
        <p:nvPicPr>
          <p:cNvPr id="5" name="Content Placeholder 4">
            <a:extLst>
              <a:ext uri="{FF2B5EF4-FFF2-40B4-BE49-F238E27FC236}">
                <a16:creationId xmlns:a16="http://schemas.microsoft.com/office/drawing/2014/main" id="{7795E510-D773-44BC-AEA9-1314673DE63D}"/>
              </a:ext>
            </a:extLst>
          </p:cNvPr>
          <p:cNvPicPr>
            <a:picLocks noGrp="1" noChangeAspect="1"/>
          </p:cNvPicPr>
          <p:nvPr>
            <p:ph idx="1"/>
          </p:nvPr>
        </p:nvPicPr>
        <p:blipFill>
          <a:blip r:embed="rId2"/>
          <a:stretch>
            <a:fillRect/>
          </a:stretch>
        </p:blipFill>
        <p:spPr>
          <a:xfrm>
            <a:off x="538162" y="2091531"/>
            <a:ext cx="8067675" cy="3543300"/>
          </a:xfrm>
          <a:prstGeom prst="rect">
            <a:avLst/>
          </a:prstGeom>
        </p:spPr>
      </p:pic>
      <p:sp>
        <p:nvSpPr>
          <p:cNvPr id="4" name="Slide Number Placeholder 3">
            <a:extLst>
              <a:ext uri="{FF2B5EF4-FFF2-40B4-BE49-F238E27FC236}">
                <a16:creationId xmlns:a16="http://schemas.microsoft.com/office/drawing/2014/main" id="{9D88A3C2-097B-4C72-8890-A3C5FDA08F58}"/>
              </a:ext>
            </a:extLst>
          </p:cNvPr>
          <p:cNvSpPr>
            <a:spLocks noGrp="1"/>
          </p:cNvSpPr>
          <p:nvPr>
            <p:ph type="sldNum" sz="quarter" idx="12"/>
          </p:nvPr>
        </p:nvSpPr>
        <p:spPr/>
        <p:txBody>
          <a:bodyPr/>
          <a:lstStyle/>
          <a:p>
            <a:fld id="{E7E0B65A-7F83-4480-B6A7-8755A19022D9}" type="slidenum">
              <a:rPr lang="en-US" smtClean="0"/>
              <a:pPr/>
              <a:t>22</a:t>
            </a:fld>
            <a:endParaRPr lang="en-US">
              <a:solidFill>
                <a:schemeClr val="tx1"/>
              </a:solidFill>
            </a:endParaRPr>
          </a:p>
        </p:txBody>
      </p:sp>
    </p:spTree>
    <p:extLst>
      <p:ext uri="{BB962C8B-B14F-4D97-AF65-F5344CB8AC3E}">
        <p14:creationId xmlns:p14="http://schemas.microsoft.com/office/powerpoint/2010/main" val="226070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CBE7-427F-418B-A2A0-90742942088E}"/>
              </a:ext>
            </a:extLst>
          </p:cNvPr>
          <p:cNvSpPr>
            <a:spLocks noGrp="1"/>
          </p:cNvSpPr>
          <p:nvPr>
            <p:ph type="title"/>
          </p:nvPr>
        </p:nvSpPr>
        <p:spPr>
          <a:xfrm>
            <a:off x="28074" y="0"/>
            <a:ext cx="1066800" cy="620257"/>
          </a:xfrm>
        </p:spPr>
        <p:txBody>
          <a:bodyPr>
            <a:normAutofit/>
          </a:bodyPr>
          <a:lstStyle/>
          <a:p>
            <a:r>
              <a:rPr lang="en-US" sz="2400" b="1" dirty="0">
                <a:latin typeface="Arial" panose="020B0604020202020204" pitchFamily="34" charset="0"/>
                <a:cs typeface="Arial" panose="020B0604020202020204" pitchFamily="34" charset="0"/>
              </a:rPr>
              <a:t>Dates</a:t>
            </a:r>
          </a:p>
        </p:txBody>
      </p:sp>
      <p:pic>
        <p:nvPicPr>
          <p:cNvPr id="5" name="Content Placeholder 4">
            <a:extLst>
              <a:ext uri="{FF2B5EF4-FFF2-40B4-BE49-F238E27FC236}">
                <a16:creationId xmlns:a16="http://schemas.microsoft.com/office/drawing/2014/main" id="{17E0745B-DA18-499C-9C84-1B899BBFE114}"/>
              </a:ext>
            </a:extLst>
          </p:cNvPr>
          <p:cNvPicPr>
            <a:picLocks noGrp="1" noChangeAspect="1"/>
          </p:cNvPicPr>
          <p:nvPr>
            <p:ph idx="1"/>
          </p:nvPr>
        </p:nvPicPr>
        <p:blipFill>
          <a:blip r:embed="rId2"/>
          <a:stretch>
            <a:fillRect/>
          </a:stretch>
        </p:blipFill>
        <p:spPr>
          <a:xfrm>
            <a:off x="457200" y="3048000"/>
            <a:ext cx="8229600" cy="1839016"/>
          </a:xfrm>
          <a:prstGeom prst="rect">
            <a:avLst/>
          </a:prstGeom>
        </p:spPr>
      </p:pic>
      <p:sp>
        <p:nvSpPr>
          <p:cNvPr id="4" name="Slide Number Placeholder 3">
            <a:extLst>
              <a:ext uri="{FF2B5EF4-FFF2-40B4-BE49-F238E27FC236}">
                <a16:creationId xmlns:a16="http://schemas.microsoft.com/office/drawing/2014/main" id="{7C489660-5910-4A04-B74A-D51AC92C52E9}"/>
              </a:ext>
            </a:extLst>
          </p:cNvPr>
          <p:cNvSpPr>
            <a:spLocks noGrp="1"/>
          </p:cNvSpPr>
          <p:nvPr>
            <p:ph type="sldNum" sz="quarter" idx="12"/>
          </p:nvPr>
        </p:nvSpPr>
        <p:spPr/>
        <p:txBody>
          <a:bodyPr/>
          <a:lstStyle/>
          <a:p>
            <a:fld id="{E7E0B65A-7F83-4480-B6A7-8755A19022D9}" type="slidenum">
              <a:rPr lang="en-US" smtClean="0"/>
              <a:pPr/>
              <a:t>23</a:t>
            </a:fld>
            <a:endParaRPr lang="en-US">
              <a:solidFill>
                <a:schemeClr val="tx1"/>
              </a:solidFill>
            </a:endParaRPr>
          </a:p>
        </p:txBody>
      </p:sp>
      <p:sp>
        <p:nvSpPr>
          <p:cNvPr id="6" name="TextBox 5">
            <a:extLst>
              <a:ext uri="{FF2B5EF4-FFF2-40B4-BE49-F238E27FC236}">
                <a16:creationId xmlns:a16="http://schemas.microsoft.com/office/drawing/2014/main" id="{3B44B0C2-F51B-4169-8CA4-F6CF01A55C1D}"/>
              </a:ext>
            </a:extLst>
          </p:cNvPr>
          <p:cNvSpPr txBox="1"/>
          <p:nvPr/>
        </p:nvSpPr>
        <p:spPr>
          <a:xfrm>
            <a:off x="685800" y="4370106"/>
            <a:ext cx="1752600" cy="307777"/>
          </a:xfrm>
          <a:prstGeom prst="rect">
            <a:avLst/>
          </a:prstGeom>
          <a:solidFill>
            <a:schemeClr val="bg1"/>
          </a:solidFill>
        </p:spPr>
        <p:txBody>
          <a:bodyPr wrap="square" rtlCol="0">
            <a:spAutoFit/>
          </a:bodyPr>
          <a:lstStyle/>
          <a:p>
            <a:r>
              <a:rPr lang="en-US" sz="1400" dirty="0"/>
              <a:t>7/1/2018</a:t>
            </a:r>
          </a:p>
        </p:txBody>
      </p:sp>
      <p:sp>
        <p:nvSpPr>
          <p:cNvPr id="7" name="TextBox 6">
            <a:extLst>
              <a:ext uri="{FF2B5EF4-FFF2-40B4-BE49-F238E27FC236}">
                <a16:creationId xmlns:a16="http://schemas.microsoft.com/office/drawing/2014/main" id="{32ADDFA6-1EC1-45B0-865A-EC2B8CA98E69}"/>
              </a:ext>
            </a:extLst>
          </p:cNvPr>
          <p:cNvSpPr txBox="1"/>
          <p:nvPr/>
        </p:nvSpPr>
        <p:spPr>
          <a:xfrm>
            <a:off x="4572000" y="4444091"/>
            <a:ext cx="1524000" cy="307777"/>
          </a:xfrm>
          <a:prstGeom prst="rect">
            <a:avLst/>
          </a:prstGeom>
          <a:solidFill>
            <a:schemeClr val="bg1"/>
          </a:solidFill>
        </p:spPr>
        <p:txBody>
          <a:bodyPr wrap="square" rtlCol="0">
            <a:spAutoFit/>
          </a:bodyPr>
          <a:lstStyle/>
          <a:p>
            <a:r>
              <a:rPr lang="en-US" sz="1400" dirty="0"/>
              <a:t>03/17/2020</a:t>
            </a:r>
          </a:p>
        </p:txBody>
      </p:sp>
      <p:sp>
        <p:nvSpPr>
          <p:cNvPr id="8" name="TextBox 7">
            <a:extLst>
              <a:ext uri="{FF2B5EF4-FFF2-40B4-BE49-F238E27FC236}">
                <a16:creationId xmlns:a16="http://schemas.microsoft.com/office/drawing/2014/main" id="{DBB13105-7FAF-4CE3-B37F-C51F5A9A50C5}"/>
              </a:ext>
            </a:extLst>
          </p:cNvPr>
          <p:cNvSpPr txBox="1"/>
          <p:nvPr/>
        </p:nvSpPr>
        <p:spPr>
          <a:xfrm>
            <a:off x="304800" y="1555949"/>
            <a:ext cx="3352800" cy="830997"/>
          </a:xfrm>
          <a:prstGeom prst="rect">
            <a:avLst/>
          </a:prstGeom>
          <a:noFill/>
          <a:ln w="57150">
            <a:solidFill>
              <a:srgbClr val="FF0000"/>
            </a:solidFill>
          </a:ln>
        </p:spPr>
        <p:txBody>
          <a:bodyPr wrap="square" rtlCol="0">
            <a:spAutoFit/>
          </a:bodyPr>
          <a:lstStyle/>
          <a:p>
            <a:pPr algn="ctr"/>
            <a:r>
              <a:rPr lang="en-US" dirty="0"/>
              <a:t>Service Start Date is 07/01/2018</a:t>
            </a:r>
          </a:p>
        </p:txBody>
      </p:sp>
      <p:sp>
        <p:nvSpPr>
          <p:cNvPr id="11" name="Rectangle 10">
            <a:extLst>
              <a:ext uri="{FF2B5EF4-FFF2-40B4-BE49-F238E27FC236}">
                <a16:creationId xmlns:a16="http://schemas.microsoft.com/office/drawing/2014/main" id="{03989C77-0B33-46DD-ADA1-CA63C81DF627}"/>
              </a:ext>
            </a:extLst>
          </p:cNvPr>
          <p:cNvSpPr/>
          <p:nvPr/>
        </p:nvSpPr>
        <p:spPr>
          <a:xfrm>
            <a:off x="5105400" y="1555948"/>
            <a:ext cx="3505200" cy="830997"/>
          </a:xfrm>
          <a:prstGeom prst="rect">
            <a:avLst/>
          </a:prstGeom>
          <a:ln w="57150">
            <a:solidFill>
              <a:srgbClr val="FF0000"/>
            </a:solidFill>
          </a:ln>
        </p:spPr>
        <p:txBody>
          <a:bodyPr wrap="square">
            <a:spAutoFit/>
          </a:bodyPr>
          <a:lstStyle/>
          <a:p>
            <a:pPr algn="ctr"/>
            <a:r>
              <a:rPr lang="en-US" dirty="0"/>
              <a:t>Contract Expiration Date is 03/17/2020</a:t>
            </a:r>
          </a:p>
        </p:txBody>
      </p:sp>
    </p:spTree>
    <p:extLst>
      <p:ext uri="{BB962C8B-B14F-4D97-AF65-F5344CB8AC3E}">
        <p14:creationId xmlns:p14="http://schemas.microsoft.com/office/powerpoint/2010/main" val="409765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4C29-A9CD-4038-AC4E-9FDDF95298BB}"/>
              </a:ext>
            </a:extLst>
          </p:cNvPr>
          <p:cNvSpPr>
            <a:spLocks noGrp="1"/>
          </p:cNvSpPr>
          <p:nvPr>
            <p:ph type="title"/>
          </p:nvPr>
        </p:nvSpPr>
        <p:spPr>
          <a:xfrm>
            <a:off x="0" y="0"/>
            <a:ext cx="2971800" cy="495911"/>
          </a:xfrm>
        </p:spPr>
        <p:txBody>
          <a:bodyPr>
            <a:normAutofit/>
          </a:bodyPr>
          <a:lstStyle/>
          <a:p>
            <a:r>
              <a:rPr lang="en-US" sz="2400" b="1" dirty="0">
                <a:latin typeface="Arial" panose="020B0604020202020204" pitchFamily="34" charset="0"/>
                <a:cs typeface="Arial" panose="020B0604020202020204" pitchFamily="34" charset="0"/>
              </a:rPr>
              <a:t>Service Narrative</a:t>
            </a:r>
          </a:p>
        </p:txBody>
      </p:sp>
      <p:pic>
        <p:nvPicPr>
          <p:cNvPr id="5" name="Content Placeholder 4">
            <a:extLst>
              <a:ext uri="{FF2B5EF4-FFF2-40B4-BE49-F238E27FC236}">
                <a16:creationId xmlns:a16="http://schemas.microsoft.com/office/drawing/2014/main" id="{B283037A-2A03-4CDB-B80F-C02137D1036A}"/>
              </a:ext>
            </a:extLst>
          </p:cNvPr>
          <p:cNvPicPr>
            <a:picLocks noGrp="1" noChangeAspect="1"/>
          </p:cNvPicPr>
          <p:nvPr>
            <p:ph idx="1"/>
          </p:nvPr>
        </p:nvPicPr>
        <p:blipFill>
          <a:blip r:embed="rId2"/>
          <a:stretch>
            <a:fillRect/>
          </a:stretch>
        </p:blipFill>
        <p:spPr>
          <a:xfrm>
            <a:off x="304800" y="2114791"/>
            <a:ext cx="8229600" cy="3496779"/>
          </a:xfrm>
          <a:prstGeom prst="rect">
            <a:avLst/>
          </a:prstGeom>
        </p:spPr>
      </p:pic>
      <p:sp>
        <p:nvSpPr>
          <p:cNvPr id="4" name="Slide Number Placeholder 3">
            <a:extLst>
              <a:ext uri="{FF2B5EF4-FFF2-40B4-BE49-F238E27FC236}">
                <a16:creationId xmlns:a16="http://schemas.microsoft.com/office/drawing/2014/main" id="{5E7A454B-F0A9-4D2D-9E8B-88A1BD9DE662}"/>
              </a:ext>
            </a:extLst>
          </p:cNvPr>
          <p:cNvSpPr>
            <a:spLocks noGrp="1"/>
          </p:cNvSpPr>
          <p:nvPr>
            <p:ph type="sldNum" sz="quarter" idx="12"/>
          </p:nvPr>
        </p:nvSpPr>
        <p:spPr/>
        <p:txBody>
          <a:bodyPr/>
          <a:lstStyle/>
          <a:p>
            <a:fld id="{E7E0B65A-7F83-4480-B6A7-8755A19022D9}" type="slidenum">
              <a:rPr lang="en-US" smtClean="0"/>
              <a:pPr/>
              <a:t>24</a:t>
            </a:fld>
            <a:endParaRPr lang="en-US">
              <a:solidFill>
                <a:schemeClr val="tx1"/>
              </a:solidFill>
            </a:endParaRPr>
          </a:p>
        </p:txBody>
      </p:sp>
      <p:sp>
        <p:nvSpPr>
          <p:cNvPr id="7" name="Rectangle 6">
            <a:extLst>
              <a:ext uri="{FF2B5EF4-FFF2-40B4-BE49-F238E27FC236}">
                <a16:creationId xmlns:a16="http://schemas.microsoft.com/office/drawing/2014/main" id="{3495C093-38ED-4221-B171-5CF8C3D25227}"/>
              </a:ext>
            </a:extLst>
          </p:cNvPr>
          <p:cNvSpPr/>
          <p:nvPr/>
        </p:nvSpPr>
        <p:spPr>
          <a:xfrm>
            <a:off x="304800" y="2743200"/>
            <a:ext cx="3429000" cy="1752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D1C9E3EA-48FA-4FA6-8302-CF7D6AE48825}"/>
              </a:ext>
            </a:extLst>
          </p:cNvPr>
          <p:cNvSpPr/>
          <p:nvPr/>
        </p:nvSpPr>
        <p:spPr>
          <a:xfrm>
            <a:off x="7304568" y="5257799"/>
            <a:ext cx="1306032" cy="353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A38FD22-B14B-4C68-9EB6-C6228A96198C}"/>
              </a:ext>
            </a:extLst>
          </p:cNvPr>
          <p:cNvCxnSpPr/>
          <p:nvPr/>
        </p:nvCxnSpPr>
        <p:spPr>
          <a:xfrm>
            <a:off x="4876800" y="5410200"/>
            <a:ext cx="2362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E0FC52D-BD06-4468-B948-EFE26AB8EFE3}"/>
              </a:ext>
            </a:extLst>
          </p:cNvPr>
          <p:cNvSpPr txBox="1"/>
          <p:nvPr/>
        </p:nvSpPr>
        <p:spPr>
          <a:xfrm>
            <a:off x="4191000" y="1459645"/>
            <a:ext cx="4343400" cy="4524315"/>
          </a:xfrm>
          <a:prstGeom prst="rect">
            <a:avLst/>
          </a:prstGeom>
          <a:noFill/>
        </p:spPr>
        <p:txBody>
          <a:bodyPr wrap="square" rtlCol="0">
            <a:spAutoFit/>
          </a:bodyPr>
          <a:lstStyle/>
          <a:p>
            <a:r>
              <a:rPr lang="en-US" sz="3200" b="1" dirty="0"/>
              <a:t>Add a description of your products and services!  If entities were updated during Admin Window, do this here! “We will be filing a RAL correction to update entities.</a:t>
            </a:r>
          </a:p>
        </p:txBody>
      </p:sp>
      <p:sp>
        <p:nvSpPr>
          <p:cNvPr id="15" name="TextBox 14">
            <a:extLst>
              <a:ext uri="{FF2B5EF4-FFF2-40B4-BE49-F238E27FC236}">
                <a16:creationId xmlns:a16="http://schemas.microsoft.com/office/drawing/2014/main" id="{9505857F-26E0-474C-A9FC-4CFF334DD699}"/>
              </a:ext>
            </a:extLst>
          </p:cNvPr>
          <p:cNvSpPr txBox="1"/>
          <p:nvPr/>
        </p:nvSpPr>
        <p:spPr>
          <a:xfrm>
            <a:off x="228600" y="2114791"/>
            <a:ext cx="3657600" cy="461665"/>
          </a:xfrm>
          <a:prstGeom prst="rect">
            <a:avLst/>
          </a:prstGeom>
          <a:solidFill>
            <a:schemeClr val="bg1"/>
          </a:solidFill>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id="{5EC98A78-1954-4612-B905-446D61173124}"/>
              </a:ext>
            </a:extLst>
          </p:cNvPr>
          <p:cNvCxnSpPr>
            <a:cxnSpLocks/>
          </p:cNvCxnSpPr>
          <p:nvPr/>
        </p:nvCxnSpPr>
        <p:spPr>
          <a:xfrm flipH="1">
            <a:off x="2209800" y="1736501"/>
            <a:ext cx="1981200" cy="8540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934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F09BA-AC93-466E-B7EC-60DC498C6978}"/>
              </a:ext>
            </a:extLst>
          </p:cNvPr>
          <p:cNvPicPr>
            <a:picLocks noChangeAspect="1"/>
          </p:cNvPicPr>
          <p:nvPr/>
        </p:nvPicPr>
        <p:blipFill>
          <a:blip r:embed="rId3"/>
          <a:stretch>
            <a:fillRect/>
          </a:stretch>
        </p:blipFill>
        <p:spPr>
          <a:xfrm>
            <a:off x="685800" y="1975265"/>
            <a:ext cx="8124298" cy="2867025"/>
          </a:xfrm>
          <a:prstGeom prst="rect">
            <a:avLst/>
          </a:prstGeom>
        </p:spPr>
      </p:pic>
      <p:sp>
        <p:nvSpPr>
          <p:cNvPr id="5" name="Rectangle 4"/>
          <p:cNvSpPr/>
          <p:nvPr/>
        </p:nvSpPr>
        <p:spPr>
          <a:xfrm>
            <a:off x="377454" y="3171281"/>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419" y="0"/>
            <a:ext cx="4158049" cy="461665"/>
          </a:xfrm>
          <a:prstGeom prst="rect">
            <a:avLst/>
          </a:prstGeom>
          <a:noFill/>
        </p:spPr>
        <p:txBody>
          <a:bodyPr wrap="square" rtlCol="0">
            <a:spAutoFit/>
          </a:bodyPr>
          <a:lstStyle/>
          <a:p>
            <a:r>
              <a:rPr lang="en-US" sz="2400" b="1" dirty="0">
                <a:solidFill>
                  <a:srgbClr val="FFFFFF"/>
                </a:solidFill>
              </a:rPr>
              <a:t>Add a FRN Line Item</a:t>
            </a:r>
          </a:p>
        </p:txBody>
      </p:sp>
      <p:sp>
        <p:nvSpPr>
          <p:cNvPr id="7" name="TextBox 6"/>
          <p:cNvSpPr txBox="1"/>
          <p:nvPr/>
        </p:nvSpPr>
        <p:spPr>
          <a:xfrm>
            <a:off x="272901" y="4941674"/>
            <a:ext cx="8686800" cy="830997"/>
          </a:xfrm>
          <a:prstGeom prst="rect">
            <a:avLst/>
          </a:prstGeom>
          <a:noFill/>
        </p:spPr>
        <p:txBody>
          <a:bodyPr wrap="square" rtlCol="0">
            <a:spAutoFit/>
          </a:bodyPr>
          <a:lstStyle/>
          <a:p>
            <a:pPr marL="285750" indent="-285750">
              <a:buFont typeface="Arial"/>
              <a:buChar char="•"/>
            </a:pPr>
            <a:r>
              <a:rPr lang="en-US" sz="1600" dirty="0"/>
              <a:t>PIA must now understand what it is you are specifically requesting.  </a:t>
            </a:r>
          </a:p>
          <a:p>
            <a:pPr marL="285750" indent="-285750">
              <a:buFont typeface="Arial"/>
              <a:buChar char="•"/>
            </a:pPr>
            <a:r>
              <a:rPr lang="en-US" sz="1600" b="1" dirty="0">
                <a:solidFill>
                  <a:srgbClr val="3366FF"/>
                </a:solidFill>
              </a:rPr>
              <a:t>Click the newly created FRN number which displays as a blue link.  </a:t>
            </a:r>
          </a:p>
          <a:p>
            <a:pPr marL="285750" indent="-285750">
              <a:buFont typeface="Arial"/>
              <a:buChar char="•"/>
            </a:pPr>
            <a:r>
              <a:rPr lang="en-US" sz="1600" b="1" dirty="0">
                <a:solidFill>
                  <a:schemeClr val="tx2">
                    <a:lumMod val="75000"/>
                  </a:schemeClr>
                </a:solidFill>
              </a:rPr>
              <a:t>Try to RESIST clicking the very seductive “Add FRN button”</a:t>
            </a:r>
          </a:p>
        </p:txBody>
      </p:sp>
      <p:cxnSp>
        <p:nvCxnSpPr>
          <p:cNvPr id="9" name="Elbow Connector 8"/>
          <p:cNvCxnSpPr>
            <a:cxnSpLocks/>
          </p:cNvCxnSpPr>
          <p:nvPr/>
        </p:nvCxnSpPr>
        <p:spPr>
          <a:xfrm rot="10800000" flipH="1">
            <a:off x="377454" y="3370049"/>
            <a:ext cx="990599" cy="1987124"/>
          </a:xfrm>
          <a:prstGeom prst="bentConnector4">
            <a:avLst>
              <a:gd name="adj1" fmla="val -23077"/>
              <a:gd name="adj2" fmla="val 60455"/>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38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87C8C-D5D3-468B-9C0D-262E1AAE836E}"/>
              </a:ext>
            </a:extLst>
          </p:cNvPr>
          <p:cNvSpPr>
            <a:spLocks noGrp="1"/>
          </p:cNvSpPr>
          <p:nvPr>
            <p:ph type="sldNum" sz="quarter" idx="12"/>
          </p:nvPr>
        </p:nvSpPr>
        <p:spPr/>
        <p:txBody>
          <a:bodyPr/>
          <a:lstStyle/>
          <a:p>
            <a:fld id="{4BF6C516-479E-49FA-BB38-897CB2A4DFB8}" type="slidenum">
              <a:rPr lang="en-US" smtClean="0"/>
              <a:pPr/>
              <a:t>26</a:t>
            </a:fld>
            <a:endParaRPr lang="en-US">
              <a:solidFill>
                <a:schemeClr val="tx1"/>
              </a:solidFill>
            </a:endParaRPr>
          </a:p>
        </p:txBody>
      </p:sp>
      <p:pic>
        <p:nvPicPr>
          <p:cNvPr id="3" name="Picture 2">
            <a:extLst>
              <a:ext uri="{FF2B5EF4-FFF2-40B4-BE49-F238E27FC236}">
                <a16:creationId xmlns:a16="http://schemas.microsoft.com/office/drawing/2014/main" id="{7D8557A6-73ED-403C-AB95-F99790FAAB90}"/>
              </a:ext>
            </a:extLst>
          </p:cNvPr>
          <p:cNvPicPr>
            <a:picLocks noChangeAspect="1"/>
          </p:cNvPicPr>
          <p:nvPr/>
        </p:nvPicPr>
        <p:blipFill>
          <a:blip r:embed="rId2"/>
          <a:stretch>
            <a:fillRect/>
          </a:stretch>
        </p:blipFill>
        <p:spPr>
          <a:xfrm>
            <a:off x="457200" y="1828800"/>
            <a:ext cx="8390836" cy="3181141"/>
          </a:xfrm>
          <a:prstGeom prst="rect">
            <a:avLst/>
          </a:prstGeom>
        </p:spPr>
      </p:pic>
      <p:sp>
        <p:nvSpPr>
          <p:cNvPr id="4" name="Rectangle 3">
            <a:extLst>
              <a:ext uri="{FF2B5EF4-FFF2-40B4-BE49-F238E27FC236}">
                <a16:creationId xmlns:a16="http://schemas.microsoft.com/office/drawing/2014/main" id="{574C470A-ACC6-46B9-AAA0-04E0C89C862C}"/>
              </a:ext>
            </a:extLst>
          </p:cNvPr>
          <p:cNvSpPr/>
          <p:nvPr/>
        </p:nvSpPr>
        <p:spPr>
          <a:xfrm>
            <a:off x="5181600" y="3200400"/>
            <a:ext cx="1828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CA10DB-986E-4E57-BE2F-C2CACC7EAEB6}"/>
              </a:ext>
            </a:extLst>
          </p:cNvPr>
          <p:cNvSpPr txBox="1"/>
          <p:nvPr/>
        </p:nvSpPr>
        <p:spPr>
          <a:xfrm>
            <a:off x="2209800" y="3200400"/>
            <a:ext cx="2590800" cy="2308324"/>
          </a:xfrm>
          <a:prstGeom prst="rect">
            <a:avLst/>
          </a:prstGeom>
          <a:noFill/>
        </p:spPr>
        <p:txBody>
          <a:bodyPr wrap="square" rtlCol="0">
            <a:spAutoFit/>
          </a:bodyPr>
          <a:lstStyle/>
          <a:p>
            <a:r>
              <a:rPr lang="en-US" dirty="0"/>
              <a:t>Click here to add line items to the FRN</a:t>
            </a:r>
          </a:p>
          <a:p>
            <a:r>
              <a:rPr lang="en-US" dirty="0"/>
              <a:t>Or </a:t>
            </a:r>
          </a:p>
          <a:p>
            <a:r>
              <a:rPr lang="en-US" dirty="0"/>
              <a:t>Bulk Upload Item 21 Template</a:t>
            </a:r>
          </a:p>
        </p:txBody>
      </p:sp>
      <p:cxnSp>
        <p:nvCxnSpPr>
          <p:cNvPr id="7" name="Straight Arrow Connector 6">
            <a:extLst>
              <a:ext uri="{FF2B5EF4-FFF2-40B4-BE49-F238E27FC236}">
                <a16:creationId xmlns:a16="http://schemas.microsoft.com/office/drawing/2014/main" id="{1D4609AC-4CE9-496D-9ADE-38428D998D15}"/>
              </a:ext>
            </a:extLst>
          </p:cNvPr>
          <p:cNvCxnSpPr/>
          <p:nvPr/>
        </p:nvCxnSpPr>
        <p:spPr>
          <a:xfrm flipV="1">
            <a:off x="4114800" y="3619500"/>
            <a:ext cx="1295400" cy="4953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E2C4F649-22FD-40B0-B0C4-D3ADB76271EF}"/>
              </a:ext>
            </a:extLst>
          </p:cNvPr>
          <p:cNvSpPr/>
          <p:nvPr/>
        </p:nvSpPr>
        <p:spPr>
          <a:xfrm>
            <a:off x="7848600" y="3257550"/>
            <a:ext cx="1261730" cy="628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AEDBD48-95BC-4355-B6EE-A571B2736165}"/>
              </a:ext>
            </a:extLst>
          </p:cNvPr>
          <p:cNvCxnSpPr>
            <a:cxnSpLocks/>
          </p:cNvCxnSpPr>
          <p:nvPr/>
        </p:nvCxnSpPr>
        <p:spPr>
          <a:xfrm flipV="1">
            <a:off x="4038600" y="3867152"/>
            <a:ext cx="3733800" cy="8572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FAA44475-A4D2-43E0-BB3C-F74FA807D291}"/>
              </a:ext>
            </a:extLst>
          </p:cNvPr>
          <p:cNvSpPr/>
          <p:nvPr/>
        </p:nvSpPr>
        <p:spPr>
          <a:xfrm>
            <a:off x="0" y="58807"/>
            <a:ext cx="3191899" cy="461665"/>
          </a:xfrm>
          <a:prstGeom prst="rect">
            <a:avLst/>
          </a:prstGeom>
        </p:spPr>
        <p:txBody>
          <a:bodyPr wrap="none">
            <a:spAutoFit/>
          </a:bodyPr>
          <a:lstStyle/>
          <a:p>
            <a:r>
              <a:rPr lang="en-US" b="1" dirty="0">
                <a:solidFill>
                  <a:srgbClr val="FFFFFF"/>
                </a:solidFill>
              </a:rPr>
              <a:t>Add a FRN Line Item</a:t>
            </a:r>
            <a:endParaRPr lang="en-US" dirty="0"/>
          </a:p>
        </p:txBody>
      </p:sp>
    </p:spTree>
    <p:extLst>
      <p:ext uri="{BB962C8B-B14F-4D97-AF65-F5344CB8AC3E}">
        <p14:creationId xmlns:p14="http://schemas.microsoft.com/office/powerpoint/2010/main" val="20201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A2129-B630-4EC6-9B38-A0FAE9D155FA}"/>
              </a:ext>
            </a:extLst>
          </p:cNvPr>
          <p:cNvSpPr>
            <a:spLocks noGrp="1"/>
          </p:cNvSpPr>
          <p:nvPr>
            <p:ph type="title"/>
          </p:nvPr>
        </p:nvSpPr>
        <p:spPr>
          <a:xfrm>
            <a:off x="0" y="1921"/>
            <a:ext cx="2819400" cy="556359"/>
          </a:xfrm>
        </p:spPr>
        <p:txBody>
          <a:bodyPr>
            <a:normAutofit/>
          </a:bodyPr>
          <a:lstStyle/>
          <a:p>
            <a:r>
              <a:rPr lang="en-US" sz="2400" b="1" dirty="0">
                <a:latin typeface="Arial" panose="020B0604020202020204" pitchFamily="34" charset="0"/>
                <a:cs typeface="Arial" panose="020B0604020202020204" pitchFamily="34" charset="0"/>
              </a:rPr>
              <a:t>Type of IC</a:t>
            </a:r>
          </a:p>
        </p:txBody>
      </p:sp>
      <p:sp>
        <p:nvSpPr>
          <p:cNvPr id="5" name="Content Placeholder 4">
            <a:extLst>
              <a:ext uri="{FF2B5EF4-FFF2-40B4-BE49-F238E27FC236}">
                <a16:creationId xmlns:a16="http://schemas.microsoft.com/office/drawing/2014/main" id="{6B3F52CA-04FB-466A-85F6-202027FE6CCF}"/>
              </a:ext>
            </a:extLst>
          </p:cNvPr>
          <p:cNvSpPr>
            <a:spLocks noGrp="1"/>
          </p:cNvSpPr>
          <p:nvPr>
            <p:ph idx="1"/>
          </p:nvPr>
        </p:nvSpPr>
        <p:spPr/>
        <p:txBody>
          <a:bodyPr/>
          <a:lstStyle/>
          <a:p>
            <a:endParaRPr lang="en-US" dirty="0"/>
          </a:p>
        </p:txBody>
      </p:sp>
      <p:sp>
        <p:nvSpPr>
          <p:cNvPr id="2" name="Slide Number Placeholder 1">
            <a:extLst>
              <a:ext uri="{FF2B5EF4-FFF2-40B4-BE49-F238E27FC236}">
                <a16:creationId xmlns:a16="http://schemas.microsoft.com/office/drawing/2014/main" id="{3779BF0E-D7EF-4A52-9A96-F3965AD85742}"/>
              </a:ext>
            </a:extLst>
          </p:cNvPr>
          <p:cNvSpPr>
            <a:spLocks noGrp="1"/>
          </p:cNvSpPr>
          <p:nvPr>
            <p:ph type="sldNum" sz="quarter" idx="12"/>
          </p:nvPr>
        </p:nvSpPr>
        <p:spPr/>
        <p:txBody>
          <a:bodyPr/>
          <a:lstStyle/>
          <a:p>
            <a:fld id="{4BF6C516-479E-49FA-BB38-897CB2A4DFB8}" type="slidenum">
              <a:rPr lang="en-US" smtClean="0"/>
              <a:pPr/>
              <a:t>27</a:t>
            </a:fld>
            <a:endParaRPr lang="en-US">
              <a:solidFill>
                <a:schemeClr val="tx1"/>
              </a:solidFill>
            </a:endParaRPr>
          </a:p>
        </p:txBody>
      </p:sp>
      <p:pic>
        <p:nvPicPr>
          <p:cNvPr id="3" name="Picture 2">
            <a:extLst>
              <a:ext uri="{FF2B5EF4-FFF2-40B4-BE49-F238E27FC236}">
                <a16:creationId xmlns:a16="http://schemas.microsoft.com/office/drawing/2014/main" id="{231715F6-7AAF-485B-9EE6-F0518C029744}"/>
              </a:ext>
            </a:extLst>
          </p:cNvPr>
          <p:cNvPicPr>
            <a:picLocks noChangeAspect="1"/>
          </p:cNvPicPr>
          <p:nvPr/>
        </p:nvPicPr>
        <p:blipFill>
          <a:blip r:embed="rId2"/>
          <a:stretch>
            <a:fillRect/>
          </a:stretch>
        </p:blipFill>
        <p:spPr>
          <a:xfrm>
            <a:off x="304800" y="1676400"/>
            <a:ext cx="8622792" cy="3124200"/>
          </a:xfrm>
          <a:prstGeom prst="rect">
            <a:avLst/>
          </a:prstGeom>
        </p:spPr>
      </p:pic>
      <p:sp>
        <p:nvSpPr>
          <p:cNvPr id="7" name="TextBox 6">
            <a:extLst>
              <a:ext uri="{FF2B5EF4-FFF2-40B4-BE49-F238E27FC236}">
                <a16:creationId xmlns:a16="http://schemas.microsoft.com/office/drawing/2014/main" id="{ECAACD3A-2991-4E8A-9082-FC493A100890}"/>
              </a:ext>
            </a:extLst>
          </p:cNvPr>
          <p:cNvSpPr txBox="1"/>
          <p:nvPr/>
        </p:nvSpPr>
        <p:spPr>
          <a:xfrm>
            <a:off x="2438400" y="3200400"/>
            <a:ext cx="5029200" cy="830997"/>
          </a:xfrm>
          <a:prstGeom prst="rect">
            <a:avLst/>
          </a:prstGeom>
          <a:noFill/>
        </p:spPr>
        <p:txBody>
          <a:bodyPr wrap="square" rtlCol="0">
            <a:spAutoFit/>
          </a:bodyPr>
          <a:lstStyle/>
          <a:p>
            <a:r>
              <a:rPr lang="en-US" dirty="0"/>
              <a:t>Choose the type of IC for this FRN Line Item.</a:t>
            </a:r>
          </a:p>
        </p:txBody>
      </p:sp>
      <p:sp>
        <p:nvSpPr>
          <p:cNvPr id="8" name="TextBox 7">
            <a:extLst>
              <a:ext uri="{FF2B5EF4-FFF2-40B4-BE49-F238E27FC236}">
                <a16:creationId xmlns:a16="http://schemas.microsoft.com/office/drawing/2014/main" id="{EFE98287-11AC-494C-A0DF-0BAA3327B6DB}"/>
              </a:ext>
            </a:extLst>
          </p:cNvPr>
          <p:cNvSpPr txBox="1"/>
          <p:nvPr/>
        </p:nvSpPr>
        <p:spPr>
          <a:xfrm>
            <a:off x="2438400" y="4419600"/>
            <a:ext cx="5791200" cy="830997"/>
          </a:xfrm>
          <a:prstGeom prst="rect">
            <a:avLst/>
          </a:prstGeom>
          <a:noFill/>
          <a:ln w="47625">
            <a:solidFill>
              <a:srgbClr val="FF0000"/>
            </a:solidFill>
          </a:ln>
        </p:spPr>
        <p:txBody>
          <a:bodyPr wrap="square" rtlCol="0">
            <a:spAutoFit/>
          </a:bodyPr>
          <a:lstStyle/>
          <a:p>
            <a:r>
              <a:rPr lang="en-US" b="1" dirty="0"/>
              <a:t>Slides 27-32 depict hand keying data, not using the Bulk Upload Tool</a:t>
            </a:r>
          </a:p>
        </p:txBody>
      </p:sp>
    </p:spTree>
    <p:extLst>
      <p:ext uri="{BB962C8B-B14F-4D97-AF65-F5344CB8AC3E}">
        <p14:creationId xmlns:p14="http://schemas.microsoft.com/office/powerpoint/2010/main" val="952093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6823FB-4084-435D-8F30-54BDDB44D411}"/>
              </a:ext>
            </a:extLst>
          </p:cNvPr>
          <p:cNvPicPr>
            <a:picLocks noGrp="1" noChangeAspect="1"/>
          </p:cNvPicPr>
          <p:nvPr>
            <p:ph idx="1"/>
          </p:nvPr>
        </p:nvPicPr>
        <p:blipFill>
          <a:blip r:embed="rId2"/>
          <a:stretch>
            <a:fillRect/>
          </a:stretch>
        </p:blipFill>
        <p:spPr>
          <a:xfrm>
            <a:off x="473242" y="1828800"/>
            <a:ext cx="8229600" cy="3084500"/>
          </a:xfrm>
          <a:prstGeom prst="rect">
            <a:avLst/>
          </a:prstGeom>
        </p:spPr>
      </p:pic>
      <p:sp>
        <p:nvSpPr>
          <p:cNvPr id="4" name="Slide Number Placeholder 3">
            <a:extLst>
              <a:ext uri="{FF2B5EF4-FFF2-40B4-BE49-F238E27FC236}">
                <a16:creationId xmlns:a16="http://schemas.microsoft.com/office/drawing/2014/main" id="{963B5EFD-422D-4F83-9CDC-008196F38051}"/>
              </a:ext>
            </a:extLst>
          </p:cNvPr>
          <p:cNvSpPr>
            <a:spLocks noGrp="1"/>
          </p:cNvSpPr>
          <p:nvPr>
            <p:ph type="sldNum" sz="quarter" idx="12"/>
          </p:nvPr>
        </p:nvSpPr>
        <p:spPr/>
        <p:txBody>
          <a:bodyPr/>
          <a:lstStyle/>
          <a:p>
            <a:fld id="{E7E0B65A-7F83-4480-B6A7-8755A19022D9}" type="slidenum">
              <a:rPr lang="en-US" smtClean="0"/>
              <a:pPr/>
              <a:t>28</a:t>
            </a:fld>
            <a:endParaRPr lang="en-US">
              <a:solidFill>
                <a:schemeClr val="tx1"/>
              </a:solidFill>
            </a:endParaRPr>
          </a:p>
        </p:txBody>
      </p:sp>
      <p:sp>
        <p:nvSpPr>
          <p:cNvPr id="6" name="TextBox 5">
            <a:extLst>
              <a:ext uri="{FF2B5EF4-FFF2-40B4-BE49-F238E27FC236}">
                <a16:creationId xmlns:a16="http://schemas.microsoft.com/office/drawing/2014/main" id="{17BD5E6F-E9C2-4A3B-AEBF-81ACE0753A38}"/>
              </a:ext>
            </a:extLst>
          </p:cNvPr>
          <p:cNvSpPr txBox="1"/>
          <p:nvPr/>
        </p:nvSpPr>
        <p:spPr>
          <a:xfrm>
            <a:off x="2362200" y="2344744"/>
            <a:ext cx="3810000" cy="461665"/>
          </a:xfrm>
          <a:prstGeom prst="rect">
            <a:avLst/>
          </a:prstGeom>
          <a:noFill/>
          <a:ln w="38100">
            <a:solidFill>
              <a:srgbClr val="FF0000"/>
            </a:solidFill>
          </a:ln>
        </p:spPr>
        <p:txBody>
          <a:bodyPr wrap="square" rtlCol="0">
            <a:spAutoFit/>
          </a:bodyPr>
          <a:lstStyle/>
          <a:p>
            <a:r>
              <a:rPr lang="en-US" dirty="0"/>
              <a:t>Choose from drop downs</a:t>
            </a:r>
          </a:p>
        </p:txBody>
      </p:sp>
      <p:cxnSp>
        <p:nvCxnSpPr>
          <p:cNvPr id="8" name="Straight Arrow Connector 7">
            <a:extLst>
              <a:ext uri="{FF2B5EF4-FFF2-40B4-BE49-F238E27FC236}">
                <a16:creationId xmlns:a16="http://schemas.microsoft.com/office/drawing/2014/main" id="{0397965D-1874-45C3-8AD9-0C357F27C668}"/>
              </a:ext>
            </a:extLst>
          </p:cNvPr>
          <p:cNvCxnSpPr>
            <a:cxnSpLocks/>
          </p:cNvCxnSpPr>
          <p:nvPr/>
        </p:nvCxnSpPr>
        <p:spPr>
          <a:xfrm flipH="1">
            <a:off x="1828800" y="2743200"/>
            <a:ext cx="533400" cy="228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1351E033-D72A-4389-88D0-479EE4331FA0}"/>
              </a:ext>
            </a:extLst>
          </p:cNvPr>
          <p:cNvCxnSpPr>
            <a:cxnSpLocks/>
            <a:stCxn id="6" idx="2"/>
          </p:cNvCxnSpPr>
          <p:nvPr/>
        </p:nvCxnSpPr>
        <p:spPr>
          <a:xfrm>
            <a:off x="4267200" y="2806409"/>
            <a:ext cx="320842" cy="1653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05DFBE-70D7-44C1-AA54-E88A0F13940C}"/>
              </a:ext>
            </a:extLst>
          </p:cNvPr>
          <p:cNvSpPr txBox="1"/>
          <p:nvPr/>
        </p:nvSpPr>
        <p:spPr>
          <a:xfrm>
            <a:off x="685800" y="4419600"/>
            <a:ext cx="2209800" cy="461665"/>
          </a:xfrm>
          <a:prstGeom prst="rect">
            <a:avLst/>
          </a:prstGeom>
          <a:noFill/>
          <a:ln w="38100">
            <a:solidFill>
              <a:srgbClr val="FF0000"/>
            </a:solidFill>
          </a:ln>
        </p:spPr>
        <p:txBody>
          <a:bodyPr wrap="square" rtlCol="0">
            <a:spAutoFit/>
          </a:bodyPr>
          <a:lstStyle/>
          <a:p>
            <a:pPr algn="ctr"/>
            <a:r>
              <a:rPr lang="en-US" dirty="0"/>
              <a:t>Answer</a:t>
            </a:r>
          </a:p>
        </p:txBody>
      </p:sp>
      <p:cxnSp>
        <p:nvCxnSpPr>
          <p:cNvPr id="16" name="Straight Arrow Connector 15">
            <a:extLst>
              <a:ext uri="{FF2B5EF4-FFF2-40B4-BE49-F238E27FC236}">
                <a16:creationId xmlns:a16="http://schemas.microsoft.com/office/drawing/2014/main" id="{55E91838-7BC5-4B43-B1E4-851A7710C69E}"/>
              </a:ext>
            </a:extLst>
          </p:cNvPr>
          <p:cNvCxnSpPr>
            <a:cxnSpLocks/>
          </p:cNvCxnSpPr>
          <p:nvPr/>
        </p:nvCxnSpPr>
        <p:spPr>
          <a:xfrm flipH="1" flipV="1">
            <a:off x="914400" y="4137743"/>
            <a:ext cx="304800" cy="2818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4F782C2-1D3E-49F3-A45F-79A42FD310FF}"/>
              </a:ext>
            </a:extLst>
          </p:cNvPr>
          <p:cNvCxnSpPr>
            <a:cxnSpLocks/>
          </p:cNvCxnSpPr>
          <p:nvPr/>
        </p:nvCxnSpPr>
        <p:spPr>
          <a:xfrm flipV="1">
            <a:off x="2667000" y="4419600"/>
            <a:ext cx="1951121" cy="1653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AF95BE4-920A-4694-AE22-72D5696F627C}"/>
              </a:ext>
            </a:extLst>
          </p:cNvPr>
          <p:cNvSpPr txBox="1"/>
          <p:nvPr/>
        </p:nvSpPr>
        <p:spPr>
          <a:xfrm>
            <a:off x="2667000" y="3429000"/>
            <a:ext cx="1905000" cy="461665"/>
          </a:xfrm>
          <a:prstGeom prst="rect">
            <a:avLst/>
          </a:prstGeom>
          <a:noFill/>
          <a:ln w="38100">
            <a:solidFill>
              <a:srgbClr val="FF0000"/>
            </a:solidFill>
          </a:ln>
        </p:spPr>
        <p:txBody>
          <a:bodyPr wrap="square" rtlCol="0">
            <a:spAutoFit/>
          </a:bodyPr>
          <a:lstStyle/>
          <a:p>
            <a:r>
              <a:rPr lang="en-US" dirty="0"/>
              <a:t>Key In</a:t>
            </a:r>
          </a:p>
        </p:txBody>
      </p:sp>
      <p:cxnSp>
        <p:nvCxnSpPr>
          <p:cNvPr id="23" name="Straight Arrow Connector 22">
            <a:extLst>
              <a:ext uri="{FF2B5EF4-FFF2-40B4-BE49-F238E27FC236}">
                <a16:creationId xmlns:a16="http://schemas.microsoft.com/office/drawing/2014/main" id="{CA330321-CA82-4A6F-9EFD-8BA439F9DD3D}"/>
              </a:ext>
            </a:extLst>
          </p:cNvPr>
          <p:cNvCxnSpPr>
            <a:cxnSpLocks/>
          </p:cNvCxnSpPr>
          <p:nvPr/>
        </p:nvCxnSpPr>
        <p:spPr>
          <a:xfrm>
            <a:off x="3962400" y="3579025"/>
            <a:ext cx="838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556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587C-AD05-4D31-A0FC-DB0ACB649107}"/>
              </a:ext>
            </a:extLst>
          </p:cNvPr>
          <p:cNvSpPr>
            <a:spLocks noGrp="1"/>
          </p:cNvSpPr>
          <p:nvPr>
            <p:ph type="title"/>
          </p:nvPr>
        </p:nvSpPr>
        <p:spPr>
          <a:xfrm>
            <a:off x="0" y="0"/>
            <a:ext cx="2438400" cy="524247"/>
          </a:xfrm>
        </p:spPr>
        <p:txBody>
          <a:bodyPr>
            <a:normAutofit/>
          </a:bodyPr>
          <a:lstStyle/>
          <a:p>
            <a:r>
              <a:rPr lang="en-US" sz="2400" b="1" dirty="0"/>
              <a:t>Cost Calculations</a:t>
            </a:r>
          </a:p>
        </p:txBody>
      </p:sp>
      <p:pic>
        <p:nvPicPr>
          <p:cNvPr id="5" name="Content Placeholder 4">
            <a:extLst>
              <a:ext uri="{FF2B5EF4-FFF2-40B4-BE49-F238E27FC236}">
                <a16:creationId xmlns:a16="http://schemas.microsoft.com/office/drawing/2014/main" id="{8488E215-F1D5-40A6-B03F-0D0A26AE647E}"/>
              </a:ext>
            </a:extLst>
          </p:cNvPr>
          <p:cNvPicPr>
            <a:picLocks noGrp="1" noChangeAspect="1"/>
          </p:cNvPicPr>
          <p:nvPr>
            <p:ph idx="1"/>
          </p:nvPr>
        </p:nvPicPr>
        <p:blipFill>
          <a:blip r:embed="rId2"/>
          <a:stretch>
            <a:fillRect/>
          </a:stretch>
        </p:blipFill>
        <p:spPr>
          <a:xfrm>
            <a:off x="457200" y="1949160"/>
            <a:ext cx="8229600" cy="3828042"/>
          </a:xfrm>
          <a:prstGeom prst="rect">
            <a:avLst/>
          </a:prstGeom>
        </p:spPr>
      </p:pic>
      <p:sp>
        <p:nvSpPr>
          <p:cNvPr id="4" name="Slide Number Placeholder 3">
            <a:extLst>
              <a:ext uri="{FF2B5EF4-FFF2-40B4-BE49-F238E27FC236}">
                <a16:creationId xmlns:a16="http://schemas.microsoft.com/office/drawing/2014/main" id="{78541040-E3D0-4089-BDC8-9F8A6F9407FB}"/>
              </a:ext>
            </a:extLst>
          </p:cNvPr>
          <p:cNvSpPr>
            <a:spLocks noGrp="1"/>
          </p:cNvSpPr>
          <p:nvPr>
            <p:ph type="sldNum" sz="quarter" idx="12"/>
          </p:nvPr>
        </p:nvSpPr>
        <p:spPr/>
        <p:txBody>
          <a:bodyPr/>
          <a:lstStyle/>
          <a:p>
            <a:fld id="{E7E0B65A-7F83-4480-B6A7-8755A19022D9}" type="slidenum">
              <a:rPr lang="en-US" smtClean="0"/>
              <a:pPr/>
              <a:t>29</a:t>
            </a:fld>
            <a:endParaRPr lang="en-US">
              <a:solidFill>
                <a:schemeClr val="tx1"/>
              </a:solidFill>
            </a:endParaRPr>
          </a:p>
        </p:txBody>
      </p:sp>
      <p:sp>
        <p:nvSpPr>
          <p:cNvPr id="6" name="TextBox 5">
            <a:extLst>
              <a:ext uri="{FF2B5EF4-FFF2-40B4-BE49-F238E27FC236}">
                <a16:creationId xmlns:a16="http://schemas.microsoft.com/office/drawing/2014/main" id="{8B85EB0B-9EA7-400C-90BF-766DFADC9A3F}"/>
              </a:ext>
            </a:extLst>
          </p:cNvPr>
          <p:cNvSpPr txBox="1"/>
          <p:nvPr/>
        </p:nvSpPr>
        <p:spPr>
          <a:xfrm>
            <a:off x="457200" y="1378033"/>
            <a:ext cx="4419600" cy="461665"/>
          </a:xfrm>
          <a:prstGeom prst="rect">
            <a:avLst/>
          </a:prstGeom>
          <a:noFill/>
          <a:ln w="38100">
            <a:solidFill>
              <a:srgbClr val="FF0000"/>
            </a:solidFill>
          </a:ln>
        </p:spPr>
        <p:txBody>
          <a:bodyPr wrap="square" rtlCol="0">
            <a:spAutoFit/>
          </a:bodyPr>
          <a:lstStyle/>
          <a:p>
            <a:r>
              <a:rPr lang="en-US" dirty="0"/>
              <a:t>All boxes must have an entry!</a:t>
            </a:r>
          </a:p>
        </p:txBody>
      </p:sp>
      <p:sp>
        <p:nvSpPr>
          <p:cNvPr id="7" name="Rectangle 6">
            <a:extLst>
              <a:ext uri="{FF2B5EF4-FFF2-40B4-BE49-F238E27FC236}">
                <a16:creationId xmlns:a16="http://schemas.microsoft.com/office/drawing/2014/main" id="{DD763540-F1C3-47EA-8247-940D658D7AA9}"/>
              </a:ext>
            </a:extLst>
          </p:cNvPr>
          <p:cNvSpPr/>
          <p:nvPr/>
        </p:nvSpPr>
        <p:spPr>
          <a:xfrm>
            <a:off x="7620000" y="5257800"/>
            <a:ext cx="11430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A57875C-2F5C-4585-8BDD-AC1234C0213B}"/>
              </a:ext>
            </a:extLst>
          </p:cNvPr>
          <p:cNvCxnSpPr/>
          <p:nvPr/>
        </p:nvCxnSpPr>
        <p:spPr>
          <a:xfrm>
            <a:off x="4953000" y="5486400"/>
            <a:ext cx="2667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6546ECE-A906-4B29-BE2C-31E60CC07DC9}"/>
              </a:ext>
            </a:extLst>
          </p:cNvPr>
          <p:cNvSpPr txBox="1"/>
          <p:nvPr/>
        </p:nvSpPr>
        <p:spPr>
          <a:xfrm>
            <a:off x="3581400" y="5029200"/>
            <a:ext cx="3124200" cy="830997"/>
          </a:xfrm>
          <a:prstGeom prst="rect">
            <a:avLst/>
          </a:prstGeom>
          <a:noFill/>
        </p:spPr>
        <p:txBody>
          <a:bodyPr wrap="square" rtlCol="0">
            <a:spAutoFit/>
          </a:bodyPr>
          <a:lstStyle/>
          <a:p>
            <a:r>
              <a:rPr lang="en-US" dirty="0"/>
              <a:t>Click Save &amp; Continue</a:t>
            </a:r>
          </a:p>
        </p:txBody>
      </p:sp>
    </p:spTree>
    <p:extLst>
      <p:ext uri="{BB962C8B-B14F-4D97-AF65-F5344CB8AC3E}">
        <p14:creationId xmlns:p14="http://schemas.microsoft.com/office/powerpoint/2010/main" val="186394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Form 471</a:t>
            </a:r>
          </a:p>
        </p:txBody>
      </p:sp>
      <p:sp>
        <p:nvSpPr>
          <p:cNvPr id="3" name="Content Placeholder 2"/>
          <p:cNvSpPr>
            <a:spLocks noGrp="1"/>
          </p:cNvSpPr>
          <p:nvPr>
            <p:ph idx="1"/>
          </p:nvPr>
        </p:nvSpPr>
        <p:spPr/>
        <p:txBody>
          <a:bodyPr/>
          <a:lstStyle/>
          <a:p>
            <a:r>
              <a:rPr lang="en-US" dirty="0"/>
              <a:t>Filed to request discount on eligible service</a:t>
            </a:r>
          </a:p>
          <a:p>
            <a:r>
              <a:rPr lang="en-US" dirty="0"/>
              <a:t>Filed annually</a:t>
            </a:r>
          </a:p>
          <a:p>
            <a:r>
              <a:rPr lang="en-US" dirty="0"/>
              <a:t>Must be based on a previously filed Form 470</a:t>
            </a:r>
          </a:p>
          <a:p>
            <a:pPr lvl="1"/>
            <a:r>
              <a:rPr lang="en-US" dirty="0"/>
              <a:t>470 and/or RFP available for 28 days minimum</a:t>
            </a:r>
          </a:p>
          <a:p>
            <a:pPr lvl="1"/>
            <a:r>
              <a:rPr lang="en-US" dirty="0"/>
              <a:t>ACD is on the Form 470</a:t>
            </a:r>
          </a:p>
          <a:p>
            <a:r>
              <a:rPr lang="en-US" dirty="0"/>
              <a:t>Must be filed AFTER signing contracts, or AFTER selecting your MTM service provider</a:t>
            </a:r>
          </a:p>
          <a:p>
            <a:r>
              <a:rPr lang="en-US" dirty="0"/>
              <a:t>Could be based on a prior year 470</a:t>
            </a:r>
          </a:p>
        </p:txBody>
      </p:sp>
      <p:sp>
        <p:nvSpPr>
          <p:cNvPr id="4" name="Slide Number Placeholder 3"/>
          <p:cNvSpPr>
            <a:spLocks noGrp="1"/>
          </p:cNvSpPr>
          <p:nvPr>
            <p:ph type="sldNum" sz="quarter" idx="12"/>
          </p:nvPr>
        </p:nvSpPr>
        <p:spPr/>
        <p:txBody>
          <a:bodyPr/>
          <a:lstStyle/>
          <a:p>
            <a:fld id="{E7E0B65A-7F83-4480-B6A7-8755A19022D9}" type="slidenum">
              <a:rPr lang="en-US" smtClean="0"/>
              <a:pPr/>
              <a:t>3</a:t>
            </a:fld>
            <a:endParaRPr lang="en-US">
              <a:solidFill>
                <a:schemeClr val="tx1"/>
              </a:solidFill>
            </a:endParaRPr>
          </a:p>
        </p:txBody>
      </p:sp>
    </p:spTree>
    <p:extLst>
      <p:ext uri="{BB962C8B-B14F-4D97-AF65-F5344CB8AC3E}">
        <p14:creationId xmlns:p14="http://schemas.microsoft.com/office/powerpoint/2010/main" val="319042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D1B6-E230-476B-B037-D0C7677AB313}"/>
              </a:ext>
            </a:extLst>
          </p:cNvPr>
          <p:cNvSpPr>
            <a:spLocks noGrp="1"/>
          </p:cNvSpPr>
          <p:nvPr>
            <p:ph type="title"/>
          </p:nvPr>
        </p:nvSpPr>
        <p:spPr>
          <a:xfrm>
            <a:off x="0" y="16042"/>
            <a:ext cx="2984500" cy="427434"/>
          </a:xfrm>
        </p:spPr>
        <p:txBody>
          <a:bodyPr>
            <a:normAutofit fontScale="90000"/>
          </a:bodyPr>
          <a:lstStyle/>
          <a:p>
            <a:r>
              <a:rPr lang="en-US" sz="2400" b="1" dirty="0"/>
              <a:t>Recipients</a:t>
            </a:r>
            <a:r>
              <a:rPr lang="en-US" b="1" dirty="0"/>
              <a:t> </a:t>
            </a:r>
            <a:r>
              <a:rPr lang="en-US" sz="2400" b="1" dirty="0"/>
              <a:t>of Service</a:t>
            </a:r>
          </a:p>
        </p:txBody>
      </p:sp>
      <p:pic>
        <p:nvPicPr>
          <p:cNvPr id="5" name="Content Placeholder 4">
            <a:extLst>
              <a:ext uri="{FF2B5EF4-FFF2-40B4-BE49-F238E27FC236}">
                <a16:creationId xmlns:a16="http://schemas.microsoft.com/office/drawing/2014/main" id="{4381C413-B3BB-4CE5-81D2-ED5BFA111B32}"/>
              </a:ext>
            </a:extLst>
          </p:cNvPr>
          <p:cNvPicPr>
            <a:picLocks noGrp="1" noChangeAspect="1"/>
          </p:cNvPicPr>
          <p:nvPr>
            <p:ph idx="1"/>
          </p:nvPr>
        </p:nvPicPr>
        <p:blipFill>
          <a:blip r:embed="rId2"/>
          <a:stretch>
            <a:fillRect/>
          </a:stretch>
        </p:blipFill>
        <p:spPr>
          <a:xfrm>
            <a:off x="381000" y="1768078"/>
            <a:ext cx="8229600" cy="2118916"/>
          </a:xfrm>
          <a:prstGeom prst="rect">
            <a:avLst/>
          </a:prstGeom>
        </p:spPr>
      </p:pic>
      <p:sp>
        <p:nvSpPr>
          <p:cNvPr id="4" name="Slide Number Placeholder 3">
            <a:extLst>
              <a:ext uri="{FF2B5EF4-FFF2-40B4-BE49-F238E27FC236}">
                <a16:creationId xmlns:a16="http://schemas.microsoft.com/office/drawing/2014/main" id="{02AA3DB2-47C0-448D-ADE5-12C23C576385}"/>
              </a:ext>
            </a:extLst>
          </p:cNvPr>
          <p:cNvSpPr>
            <a:spLocks noGrp="1"/>
          </p:cNvSpPr>
          <p:nvPr>
            <p:ph type="sldNum" sz="quarter" idx="12"/>
          </p:nvPr>
        </p:nvSpPr>
        <p:spPr/>
        <p:txBody>
          <a:bodyPr/>
          <a:lstStyle/>
          <a:p>
            <a:fld id="{E7E0B65A-7F83-4480-B6A7-8755A19022D9}" type="slidenum">
              <a:rPr lang="en-US" smtClean="0"/>
              <a:pPr/>
              <a:t>30</a:t>
            </a:fld>
            <a:endParaRPr lang="en-US">
              <a:solidFill>
                <a:schemeClr val="tx1"/>
              </a:solidFill>
            </a:endParaRPr>
          </a:p>
        </p:txBody>
      </p:sp>
      <p:sp>
        <p:nvSpPr>
          <p:cNvPr id="6" name="Rectangle 5">
            <a:extLst>
              <a:ext uri="{FF2B5EF4-FFF2-40B4-BE49-F238E27FC236}">
                <a16:creationId xmlns:a16="http://schemas.microsoft.com/office/drawing/2014/main" id="{0703EDDB-2011-45FA-84C5-2FF515FF3FB3}"/>
              </a:ext>
            </a:extLst>
          </p:cNvPr>
          <p:cNvSpPr/>
          <p:nvPr/>
        </p:nvSpPr>
        <p:spPr>
          <a:xfrm>
            <a:off x="3886200" y="1892111"/>
            <a:ext cx="4572000" cy="1200329"/>
          </a:xfrm>
          <a:prstGeom prst="rect">
            <a:avLst/>
          </a:prstGeom>
        </p:spPr>
        <p:txBody>
          <a:bodyPr>
            <a:spAutoFit/>
          </a:bodyPr>
          <a:lstStyle/>
          <a:p>
            <a:r>
              <a:rPr lang="en-US" dirty="0"/>
              <a:t>Indicate which entities will receive service for this line item. If all entities will, click “Yes”.</a:t>
            </a:r>
          </a:p>
        </p:txBody>
      </p:sp>
      <p:sp>
        <p:nvSpPr>
          <p:cNvPr id="8" name="Rectangle 7">
            <a:extLst>
              <a:ext uri="{FF2B5EF4-FFF2-40B4-BE49-F238E27FC236}">
                <a16:creationId xmlns:a16="http://schemas.microsoft.com/office/drawing/2014/main" id="{176DC794-0F08-46F6-A1FE-F098FAB7423B}"/>
              </a:ext>
            </a:extLst>
          </p:cNvPr>
          <p:cNvSpPr/>
          <p:nvPr/>
        </p:nvSpPr>
        <p:spPr>
          <a:xfrm>
            <a:off x="685800" y="3657600"/>
            <a:ext cx="2755900" cy="2062103"/>
          </a:xfrm>
          <a:prstGeom prst="rect">
            <a:avLst/>
          </a:prstGeom>
        </p:spPr>
        <p:txBody>
          <a:bodyPr wrap="square">
            <a:spAutoFit/>
          </a:bodyPr>
          <a:lstStyle/>
          <a:p>
            <a:r>
              <a:rPr lang="en-US" sz="1600" dirty="0"/>
              <a:t>If “No”, select from your organization’s list of entities, and click on “Add”.  </a:t>
            </a:r>
          </a:p>
          <a:p>
            <a:r>
              <a:rPr lang="en-US" sz="1600" dirty="0"/>
              <a:t>Note: You can search by Entity Number if you have a large number of entities listed. </a:t>
            </a:r>
          </a:p>
          <a:p>
            <a:endParaRPr lang="en-US" sz="1600" dirty="0"/>
          </a:p>
        </p:txBody>
      </p:sp>
      <p:pic>
        <p:nvPicPr>
          <p:cNvPr id="9" name="Picture 8">
            <a:extLst>
              <a:ext uri="{FF2B5EF4-FFF2-40B4-BE49-F238E27FC236}">
                <a16:creationId xmlns:a16="http://schemas.microsoft.com/office/drawing/2014/main" id="{420373B6-227A-4D55-A878-B80ECCA76C80}"/>
              </a:ext>
            </a:extLst>
          </p:cNvPr>
          <p:cNvPicPr>
            <a:picLocks noChangeAspect="1"/>
          </p:cNvPicPr>
          <p:nvPr/>
        </p:nvPicPr>
        <p:blipFill>
          <a:blip r:embed="rId3"/>
          <a:stretch>
            <a:fillRect/>
          </a:stretch>
        </p:blipFill>
        <p:spPr>
          <a:xfrm>
            <a:off x="3770563" y="3196921"/>
            <a:ext cx="5083115" cy="3418671"/>
          </a:xfrm>
          <a:prstGeom prst="rect">
            <a:avLst/>
          </a:prstGeom>
        </p:spPr>
      </p:pic>
      <p:sp>
        <p:nvSpPr>
          <p:cNvPr id="10" name="Rectangle 9">
            <a:extLst>
              <a:ext uri="{FF2B5EF4-FFF2-40B4-BE49-F238E27FC236}">
                <a16:creationId xmlns:a16="http://schemas.microsoft.com/office/drawing/2014/main" id="{87EC5125-026A-4D61-A48B-EEC2C8618D36}"/>
              </a:ext>
            </a:extLst>
          </p:cNvPr>
          <p:cNvSpPr/>
          <p:nvPr/>
        </p:nvSpPr>
        <p:spPr>
          <a:xfrm>
            <a:off x="8458200" y="4800600"/>
            <a:ext cx="533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EC7DB96-4AA0-4195-BD2A-CECDCFE2525E}"/>
              </a:ext>
            </a:extLst>
          </p:cNvPr>
          <p:cNvCxnSpPr/>
          <p:nvPr/>
        </p:nvCxnSpPr>
        <p:spPr>
          <a:xfrm>
            <a:off x="6400800" y="4953000"/>
            <a:ext cx="1981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964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B9D1-7513-417D-AA27-9CBD9E3E570B}"/>
              </a:ext>
            </a:extLst>
          </p:cNvPr>
          <p:cNvSpPr>
            <a:spLocks noGrp="1"/>
          </p:cNvSpPr>
          <p:nvPr>
            <p:ph type="title"/>
          </p:nvPr>
        </p:nvSpPr>
        <p:spPr>
          <a:xfrm>
            <a:off x="4011" y="0"/>
            <a:ext cx="2895600" cy="487363"/>
          </a:xfrm>
        </p:spPr>
        <p:txBody>
          <a:bodyPr>
            <a:normAutofit/>
          </a:bodyPr>
          <a:lstStyle/>
          <a:p>
            <a:r>
              <a:rPr lang="en-US" sz="2400" b="1" dirty="0"/>
              <a:t>Recipients of Service</a:t>
            </a:r>
            <a:endParaRPr lang="en-US" sz="2400" dirty="0"/>
          </a:p>
        </p:txBody>
      </p:sp>
      <p:pic>
        <p:nvPicPr>
          <p:cNvPr id="5" name="Content Placeholder 4">
            <a:extLst>
              <a:ext uri="{FF2B5EF4-FFF2-40B4-BE49-F238E27FC236}">
                <a16:creationId xmlns:a16="http://schemas.microsoft.com/office/drawing/2014/main" id="{8FE50CFB-F12F-498C-BB8C-BE05572141F4}"/>
              </a:ext>
            </a:extLst>
          </p:cNvPr>
          <p:cNvPicPr>
            <a:picLocks noGrp="1" noChangeAspect="1"/>
          </p:cNvPicPr>
          <p:nvPr>
            <p:ph idx="1"/>
          </p:nvPr>
        </p:nvPicPr>
        <p:blipFill>
          <a:blip r:embed="rId2"/>
          <a:stretch>
            <a:fillRect/>
          </a:stretch>
        </p:blipFill>
        <p:spPr>
          <a:xfrm>
            <a:off x="838200" y="1676400"/>
            <a:ext cx="7105650" cy="2819400"/>
          </a:xfrm>
          <a:prstGeom prst="rect">
            <a:avLst/>
          </a:prstGeom>
        </p:spPr>
      </p:pic>
      <p:sp>
        <p:nvSpPr>
          <p:cNvPr id="4" name="Slide Number Placeholder 3">
            <a:extLst>
              <a:ext uri="{FF2B5EF4-FFF2-40B4-BE49-F238E27FC236}">
                <a16:creationId xmlns:a16="http://schemas.microsoft.com/office/drawing/2014/main" id="{B45EF750-735A-4040-B272-F69A57D2C886}"/>
              </a:ext>
            </a:extLst>
          </p:cNvPr>
          <p:cNvSpPr>
            <a:spLocks noGrp="1"/>
          </p:cNvSpPr>
          <p:nvPr>
            <p:ph type="sldNum" sz="quarter" idx="12"/>
          </p:nvPr>
        </p:nvSpPr>
        <p:spPr/>
        <p:txBody>
          <a:bodyPr/>
          <a:lstStyle/>
          <a:p>
            <a:fld id="{E7E0B65A-7F83-4480-B6A7-8755A19022D9}" type="slidenum">
              <a:rPr lang="en-US" smtClean="0"/>
              <a:pPr/>
              <a:t>31</a:t>
            </a:fld>
            <a:endParaRPr lang="en-US">
              <a:solidFill>
                <a:schemeClr val="tx1"/>
              </a:solidFill>
            </a:endParaRPr>
          </a:p>
        </p:txBody>
      </p:sp>
      <p:sp>
        <p:nvSpPr>
          <p:cNvPr id="6" name="TextBox 5">
            <a:extLst>
              <a:ext uri="{FF2B5EF4-FFF2-40B4-BE49-F238E27FC236}">
                <a16:creationId xmlns:a16="http://schemas.microsoft.com/office/drawing/2014/main" id="{70E72F67-8297-4C30-9FCA-61B55C8C8C8B}"/>
              </a:ext>
            </a:extLst>
          </p:cNvPr>
          <p:cNvSpPr txBox="1"/>
          <p:nvPr/>
        </p:nvSpPr>
        <p:spPr>
          <a:xfrm>
            <a:off x="6172200" y="1828800"/>
            <a:ext cx="1828800" cy="954107"/>
          </a:xfrm>
          <a:prstGeom prst="rect">
            <a:avLst/>
          </a:prstGeom>
          <a:noFill/>
          <a:ln w="38100">
            <a:solidFill>
              <a:srgbClr val="FF0000"/>
            </a:solidFill>
          </a:ln>
        </p:spPr>
        <p:txBody>
          <a:bodyPr wrap="square" rtlCol="0">
            <a:spAutoFit/>
          </a:bodyPr>
          <a:lstStyle/>
          <a:p>
            <a:r>
              <a:rPr lang="en-US" sz="1400" dirty="0"/>
              <a:t>Click in the box beside the entity and click Remove if you made a mistake.</a:t>
            </a:r>
          </a:p>
        </p:txBody>
      </p:sp>
      <p:cxnSp>
        <p:nvCxnSpPr>
          <p:cNvPr id="8" name="Straight Arrow Connector 7">
            <a:extLst>
              <a:ext uri="{FF2B5EF4-FFF2-40B4-BE49-F238E27FC236}">
                <a16:creationId xmlns:a16="http://schemas.microsoft.com/office/drawing/2014/main" id="{D22F6CDA-E1B1-424C-B188-81CFF1D34426}"/>
              </a:ext>
            </a:extLst>
          </p:cNvPr>
          <p:cNvCxnSpPr/>
          <p:nvPr/>
        </p:nvCxnSpPr>
        <p:spPr>
          <a:xfrm flipH="1">
            <a:off x="7620000" y="2743200"/>
            <a:ext cx="76200" cy="3048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8E0C3995-D827-4CF6-9E33-7AFAFF168D15}"/>
              </a:ext>
            </a:extLst>
          </p:cNvPr>
          <p:cNvCxnSpPr>
            <a:cxnSpLocks/>
          </p:cNvCxnSpPr>
          <p:nvPr/>
        </p:nvCxnSpPr>
        <p:spPr>
          <a:xfrm flipH="1">
            <a:off x="990600" y="1981200"/>
            <a:ext cx="5105400" cy="2286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614EBB7-F22D-48B1-A7F6-482E2CFAAD48}"/>
              </a:ext>
            </a:extLst>
          </p:cNvPr>
          <p:cNvSpPr txBox="1"/>
          <p:nvPr/>
        </p:nvSpPr>
        <p:spPr>
          <a:xfrm>
            <a:off x="2895600" y="3200400"/>
            <a:ext cx="2286000" cy="1169551"/>
          </a:xfrm>
          <a:prstGeom prst="rect">
            <a:avLst/>
          </a:prstGeom>
          <a:noFill/>
          <a:ln w="38100">
            <a:solidFill>
              <a:srgbClr val="FF0000"/>
            </a:solidFill>
          </a:ln>
        </p:spPr>
        <p:txBody>
          <a:bodyPr wrap="square" rtlCol="0">
            <a:spAutoFit/>
          </a:bodyPr>
          <a:lstStyle/>
          <a:p>
            <a:r>
              <a:rPr lang="en-US" sz="1400" dirty="0"/>
              <a:t>Are all entities selected getting an equal amount/cost share of equipment?  Choose YES.  If not, choose No.</a:t>
            </a:r>
          </a:p>
        </p:txBody>
      </p:sp>
      <p:cxnSp>
        <p:nvCxnSpPr>
          <p:cNvPr id="13" name="Straight Arrow Connector 12">
            <a:extLst>
              <a:ext uri="{FF2B5EF4-FFF2-40B4-BE49-F238E27FC236}">
                <a16:creationId xmlns:a16="http://schemas.microsoft.com/office/drawing/2014/main" id="{AD6C190B-9348-40A1-982C-64C91F088DC6}"/>
              </a:ext>
            </a:extLst>
          </p:cNvPr>
          <p:cNvCxnSpPr>
            <a:cxnSpLocks/>
          </p:cNvCxnSpPr>
          <p:nvPr/>
        </p:nvCxnSpPr>
        <p:spPr>
          <a:xfrm flipH="1">
            <a:off x="1371600" y="3581400"/>
            <a:ext cx="1524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9EA3FB5-2923-4BB5-BF8C-85D8EA25F187}"/>
              </a:ext>
            </a:extLst>
          </p:cNvPr>
          <p:cNvSpPr/>
          <p:nvPr/>
        </p:nvSpPr>
        <p:spPr>
          <a:xfrm>
            <a:off x="7058025" y="4168775"/>
            <a:ext cx="914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CC503B9-3978-46F7-B061-AB3B71719819}"/>
              </a:ext>
            </a:extLst>
          </p:cNvPr>
          <p:cNvCxnSpPr>
            <a:cxnSpLocks/>
          </p:cNvCxnSpPr>
          <p:nvPr/>
        </p:nvCxnSpPr>
        <p:spPr>
          <a:xfrm flipV="1">
            <a:off x="4819649" y="4504139"/>
            <a:ext cx="2238376" cy="8786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2256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393A-BDC3-45D9-BA8E-E8B65130C6F9}"/>
              </a:ext>
            </a:extLst>
          </p:cNvPr>
          <p:cNvSpPr>
            <a:spLocks noGrp="1"/>
          </p:cNvSpPr>
          <p:nvPr>
            <p:ph type="title"/>
          </p:nvPr>
        </p:nvSpPr>
        <p:spPr>
          <a:xfrm>
            <a:off x="8021" y="0"/>
            <a:ext cx="2286000" cy="487362"/>
          </a:xfrm>
        </p:spPr>
        <p:txBody>
          <a:bodyPr>
            <a:normAutofit/>
          </a:bodyPr>
          <a:lstStyle/>
          <a:p>
            <a:r>
              <a:rPr lang="en-US" sz="2400" b="1" dirty="0"/>
              <a:t>Cost allocations</a:t>
            </a:r>
          </a:p>
        </p:txBody>
      </p:sp>
      <p:pic>
        <p:nvPicPr>
          <p:cNvPr id="5" name="Content Placeholder 4">
            <a:extLst>
              <a:ext uri="{FF2B5EF4-FFF2-40B4-BE49-F238E27FC236}">
                <a16:creationId xmlns:a16="http://schemas.microsoft.com/office/drawing/2014/main" id="{4057884E-5AEB-48BB-A0A3-AF8B94554C63}"/>
              </a:ext>
            </a:extLst>
          </p:cNvPr>
          <p:cNvPicPr>
            <a:picLocks noGrp="1" noChangeAspect="1"/>
          </p:cNvPicPr>
          <p:nvPr>
            <p:ph idx="1"/>
          </p:nvPr>
        </p:nvPicPr>
        <p:blipFill>
          <a:blip r:embed="rId2"/>
          <a:stretch>
            <a:fillRect/>
          </a:stretch>
        </p:blipFill>
        <p:spPr>
          <a:xfrm>
            <a:off x="228600" y="1828799"/>
            <a:ext cx="8686800" cy="3048001"/>
          </a:xfrm>
          <a:prstGeom prst="rect">
            <a:avLst/>
          </a:prstGeom>
        </p:spPr>
      </p:pic>
      <p:sp>
        <p:nvSpPr>
          <p:cNvPr id="4" name="Slide Number Placeholder 3">
            <a:extLst>
              <a:ext uri="{FF2B5EF4-FFF2-40B4-BE49-F238E27FC236}">
                <a16:creationId xmlns:a16="http://schemas.microsoft.com/office/drawing/2014/main" id="{494B8194-1DA3-490E-ABEF-644E61BBDDD3}"/>
              </a:ext>
            </a:extLst>
          </p:cNvPr>
          <p:cNvSpPr>
            <a:spLocks noGrp="1"/>
          </p:cNvSpPr>
          <p:nvPr>
            <p:ph type="sldNum" sz="quarter" idx="12"/>
          </p:nvPr>
        </p:nvSpPr>
        <p:spPr/>
        <p:txBody>
          <a:bodyPr/>
          <a:lstStyle/>
          <a:p>
            <a:fld id="{E7E0B65A-7F83-4480-B6A7-8755A19022D9}" type="slidenum">
              <a:rPr lang="en-US" smtClean="0"/>
              <a:pPr/>
              <a:t>32</a:t>
            </a:fld>
            <a:endParaRPr lang="en-US">
              <a:solidFill>
                <a:schemeClr val="tx1"/>
              </a:solidFill>
            </a:endParaRPr>
          </a:p>
        </p:txBody>
      </p:sp>
      <p:sp>
        <p:nvSpPr>
          <p:cNvPr id="6" name="Rectangle 5">
            <a:extLst>
              <a:ext uri="{FF2B5EF4-FFF2-40B4-BE49-F238E27FC236}">
                <a16:creationId xmlns:a16="http://schemas.microsoft.com/office/drawing/2014/main" id="{E3FEE3EE-D6EF-48B6-BA53-29EE38BD6C17}"/>
              </a:ext>
            </a:extLst>
          </p:cNvPr>
          <p:cNvSpPr/>
          <p:nvPr/>
        </p:nvSpPr>
        <p:spPr>
          <a:xfrm>
            <a:off x="228600" y="2133600"/>
            <a:ext cx="396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14A16F-5931-40FC-9E3E-3FAB8D5A2BD9}"/>
              </a:ext>
            </a:extLst>
          </p:cNvPr>
          <p:cNvSpPr txBox="1"/>
          <p:nvPr/>
        </p:nvSpPr>
        <p:spPr>
          <a:xfrm>
            <a:off x="3505200" y="2650004"/>
            <a:ext cx="2667000" cy="1938992"/>
          </a:xfrm>
          <a:prstGeom prst="rect">
            <a:avLst/>
          </a:prstGeom>
          <a:noFill/>
        </p:spPr>
        <p:txBody>
          <a:bodyPr wrap="square" rtlCol="0">
            <a:spAutoFit/>
          </a:bodyPr>
          <a:lstStyle/>
          <a:p>
            <a:r>
              <a:rPr lang="en-US" dirty="0"/>
              <a:t>Amount from cost calculation sheet, must be allocated among entities receiving service.</a:t>
            </a:r>
          </a:p>
        </p:txBody>
      </p:sp>
    </p:spTree>
    <p:extLst>
      <p:ext uri="{BB962C8B-B14F-4D97-AF65-F5344CB8AC3E}">
        <p14:creationId xmlns:p14="http://schemas.microsoft.com/office/powerpoint/2010/main" val="387243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41226" y="3880302"/>
            <a:ext cx="5984128" cy="2429881"/>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a:off x="104517" y="592826"/>
            <a:ext cx="6172371" cy="3105315"/>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4217772" y="3417768"/>
            <a:ext cx="749644" cy="255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818622" y="2395946"/>
            <a:ext cx="1433770" cy="7045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1059" y="961263"/>
            <a:ext cx="2652325" cy="5632311"/>
          </a:xfrm>
          <a:prstGeom prst="rect">
            <a:avLst/>
          </a:prstGeom>
          <a:noFill/>
        </p:spPr>
        <p:txBody>
          <a:bodyPr wrap="square" rtlCol="0">
            <a:spAutoFit/>
          </a:bodyPr>
          <a:lstStyle/>
          <a:p>
            <a:endParaRPr lang="en-US" dirty="0"/>
          </a:p>
          <a:p>
            <a:endParaRPr lang="en-US" dirty="0"/>
          </a:p>
          <a:p>
            <a:endParaRPr lang="en-US" dirty="0"/>
          </a:p>
          <a:p>
            <a:r>
              <a:rPr lang="en-US" dirty="0"/>
              <a:t>Select the entities in the grid, and click “Edit Eligible Cost”</a:t>
            </a:r>
          </a:p>
          <a:p>
            <a:endParaRPr lang="en-US" dirty="0"/>
          </a:p>
          <a:p>
            <a:endParaRPr lang="en-US" dirty="0"/>
          </a:p>
          <a:p>
            <a:r>
              <a:rPr lang="en-US" dirty="0"/>
              <a:t>Enter the cost for each recipient, and click on “Save &amp; Continue.  </a:t>
            </a:r>
          </a:p>
          <a:p>
            <a:endParaRPr lang="en-US" dirty="0"/>
          </a:p>
        </p:txBody>
      </p:sp>
      <p:sp>
        <p:nvSpPr>
          <p:cNvPr id="9" name="Rectangle 8"/>
          <p:cNvSpPr/>
          <p:nvPr/>
        </p:nvSpPr>
        <p:spPr>
          <a:xfrm>
            <a:off x="211159" y="2807027"/>
            <a:ext cx="260135" cy="524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1225" y="5098714"/>
            <a:ext cx="3069239" cy="766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66044" y="6057644"/>
            <a:ext cx="859310" cy="255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912973" y="5865341"/>
            <a:ext cx="1379325" cy="3199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783104" y="4653872"/>
            <a:ext cx="3469288" cy="847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820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F33B44-A1DE-4053-B10D-698F8EA6C0E9}"/>
              </a:ext>
            </a:extLst>
          </p:cNvPr>
          <p:cNvSpPr>
            <a:spLocks noGrp="1"/>
          </p:cNvSpPr>
          <p:nvPr>
            <p:ph type="sldNum" sz="quarter" idx="12"/>
          </p:nvPr>
        </p:nvSpPr>
        <p:spPr/>
        <p:txBody>
          <a:bodyPr/>
          <a:lstStyle/>
          <a:p>
            <a:fld id="{E7E0B65A-7F83-4480-B6A7-8755A19022D9}" type="slidenum">
              <a:rPr lang="en-US" smtClean="0"/>
              <a:pPr/>
              <a:t>34</a:t>
            </a:fld>
            <a:endParaRPr lang="en-US">
              <a:solidFill>
                <a:schemeClr val="tx1"/>
              </a:solidFill>
            </a:endParaRPr>
          </a:p>
        </p:txBody>
      </p:sp>
      <p:pic>
        <p:nvPicPr>
          <p:cNvPr id="8" name="Content Placeholder 7">
            <a:extLst>
              <a:ext uri="{FF2B5EF4-FFF2-40B4-BE49-F238E27FC236}">
                <a16:creationId xmlns:a16="http://schemas.microsoft.com/office/drawing/2014/main" id="{F1C038A5-4A94-4E8F-8935-A66E7239F4A9}"/>
              </a:ext>
            </a:extLst>
          </p:cNvPr>
          <p:cNvPicPr>
            <a:picLocks noGrp="1" noChangeAspect="1"/>
          </p:cNvPicPr>
          <p:nvPr>
            <p:ph idx="1"/>
          </p:nvPr>
        </p:nvPicPr>
        <p:blipFill>
          <a:blip r:embed="rId2"/>
          <a:stretch>
            <a:fillRect/>
          </a:stretch>
        </p:blipFill>
        <p:spPr>
          <a:xfrm>
            <a:off x="457200" y="1905000"/>
            <a:ext cx="8229600" cy="3373989"/>
          </a:xfrm>
          <a:prstGeom prst="rect">
            <a:avLst/>
          </a:prstGeom>
        </p:spPr>
      </p:pic>
      <p:sp>
        <p:nvSpPr>
          <p:cNvPr id="9" name="Rectangle 8">
            <a:extLst>
              <a:ext uri="{FF2B5EF4-FFF2-40B4-BE49-F238E27FC236}">
                <a16:creationId xmlns:a16="http://schemas.microsoft.com/office/drawing/2014/main" id="{16763734-637B-42A6-AD8B-060A7AB7FC86}"/>
              </a:ext>
            </a:extLst>
          </p:cNvPr>
          <p:cNvSpPr/>
          <p:nvPr/>
        </p:nvSpPr>
        <p:spPr>
          <a:xfrm>
            <a:off x="457200" y="2362200"/>
            <a:ext cx="3505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2F3E0C-58E5-4D2B-AD80-3E5522BBBA7F}"/>
              </a:ext>
            </a:extLst>
          </p:cNvPr>
          <p:cNvSpPr txBox="1"/>
          <p:nvPr/>
        </p:nvSpPr>
        <p:spPr>
          <a:xfrm>
            <a:off x="4876800" y="1876335"/>
            <a:ext cx="3581400" cy="1200329"/>
          </a:xfrm>
          <a:prstGeom prst="rect">
            <a:avLst/>
          </a:prstGeom>
          <a:noFill/>
          <a:ln w="38100">
            <a:solidFill>
              <a:srgbClr val="FF0000"/>
            </a:solidFill>
          </a:ln>
        </p:spPr>
        <p:txBody>
          <a:bodyPr wrap="square" rtlCol="0">
            <a:spAutoFit/>
          </a:bodyPr>
          <a:lstStyle/>
          <a:p>
            <a:r>
              <a:rPr lang="en-US" dirty="0"/>
              <a:t>Did you allocated all of the $$ for the FRN line item?</a:t>
            </a:r>
          </a:p>
        </p:txBody>
      </p:sp>
      <p:cxnSp>
        <p:nvCxnSpPr>
          <p:cNvPr id="12" name="Straight Arrow Connector 11">
            <a:extLst>
              <a:ext uri="{FF2B5EF4-FFF2-40B4-BE49-F238E27FC236}">
                <a16:creationId xmlns:a16="http://schemas.microsoft.com/office/drawing/2014/main" id="{9B72B36E-AF2C-4C13-9DA7-484BCFA4ACD7}"/>
              </a:ext>
            </a:extLst>
          </p:cNvPr>
          <p:cNvCxnSpPr>
            <a:cxnSpLocks/>
          </p:cNvCxnSpPr>
          <p:nvPr/>
        </p:nvCxnSpPr>
        <p:spPr>
          <a:xfrm flipH="1">
            <a:off x="4038600" y="2494998"/>
            <a:ext cx="838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AABFE0E7-0C07-4EE9-943F-943FF7DC8CB2}"/>
              </a:ext>
            </a:extLst>
          </p:cNvPr>
          <p:cNvSpPr txBox="1"/>
          <p:nvPr/>
        </p:nvSpPr>
        <p:spPr>
          <a:xfrm>
            <a:off x="3124200" y="4191000"/>
            <a:ext cx="3124200" cy="830997"/>
          </a:xfrm>
          <a:prstGeom prst="rect">
            <a:avLst/>
          </a:prstGeom>
          <a:noFill/>
          <a:ln w="38100">
            <a:solidFill>
              <a:srgbClr val="FF0000"/>
            </a:solidFill>
          </a:ln>
        </p:spPr>
        <p:txBody>
          <a:bodyPr wrap="square" rtlCol="0">
            <a:spAutoFit/>
          </a:bodyPr>
          <a:lstStyle/>
          <a:p>
            <a:r>
              <a:rPr lang="en-US" dirty="0"/>
              <a:t>Make changes here or Continue</a:t>
            </a:r>
          </a:p>
        </p:txBody>
      </p:sp>
      <p:cxnSp>
        <p:nvCxnSpPr>
          <p:cNvPr id="16" name="Straight Arrow Connector 15">
            <a:extLst>
              <a:ext uri="{FF2B5EF4-FFF2-40B4-BE49-F238E27FC236}">
                <a16:creationId xmlns:a16="http://schemas.microsoft.com/office/drawing/2014/main" id="{2B20BE44-E680-4A2D-B961-B2EE74B39697}"/>
              </a:ext>
            </a:extLst>
          </p:cNvPr>
          <p:cNvCxnSpPr/>
          <p:nvPr/>
        </p:nvCxnSpPr>
        <p:spPr>
          <a:xfrm flipV="1">
            <a:off x="6248400" y="4343400"/>
            <a:ext cx="685800" cy="2630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927E2169-D1FA-485C-9996-0DB98541E125}"/>
              </a:ext>
            </a:extLst>
          </p:cNvPr>
          <p:cNvCxnSpPr>
            <a:cxnSpLocks/>
          </p:cNvCxnSpPr>
          <p:nvPr/>
        </p:nvCxnSpPr>
        <p:spPr>
          <a:xfrm flipV="1">
            <a:off x="6248400" y="4343400"/>
            <a:ext cx="1371600" cy="4154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BF629AE-2482-474A-B041-681741627197}"/>
              </a:ext>
            </a:extLst>
          </p:cNvPr>
          <p:cNvCxnSpPr>
            <a:cxnSpLocks/>
          </p:cNvCxnSpPr>
          <p:nvPr/>
        </p:nvCxnSpPr>
        <p:spPr>
          <a:xfrm>
            <a:off x="6248400" y="4911298"/>
            <a:ext cx="1866900" cy="1393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289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13CA8A-3A7A-4C3F-8AF6-0D1D2C71FD13}"/>
              </a:ext>
            </a:extLst>
          </p:cNvPr>
          <p:cNvPicPr>
            <a:picLocks noChangeAspect="1"/>
          </p:cNvPicPr>
          <p:nvPr/>
        </p:nvPicPr>
        <p:blipFill>
          <a:blip r:embed="rId2"/>
          <a:stretch>
            <a:fillRect/>
          </a:stretch>
        </p:blipFill>
        <p:spPr>
          <a:xfrm>
            <a:off x="152400" y="1012268"/>
            <a:ext cx="6167087" cy="1863436"/>
          </a:xfrm>
          <a:prstGeom prst="rect">
            <a:avLst/>
          </a:prstGeom>
        </p:spPr>
      </p:pic>
      <p:pic>
        <p:nvPicPr>
          <p:cNvPr id="4" name="Picture 3">
            <a:extLst>
              <a:ext uri="{FF2B5EF4-FFF2-40B4-BE49-F238E27FC236}">
                <a16:creationId xmlns:a16="http://schemas.microsoft.com/office/drawing/2014/main" id="{B15CB414-8307-4C14-956A-F4C8DCE1435B}"/>
              </a:ext>
            </a:extLst>
          </p:cNvPr>
          <p:cNvPicPr>
            <a:picLocks noChangeAspect="1"/>
          </p:cNvPicPr>
          <p:nvPr/>
        </p:nvPicPr>
        <p:blipFill>
          <a:blip r:embed="rId3"/>
          <a:stretch>
            <a:fillRect/>
          </a:stretch>
        </p:blipFill>
        <p:spPr>
          <a:xfrm>
            <a:off x="3630026" y="2951550"/>
            <a:ext cx="5269953" cy="3124200"/>
          </a:xfrm>
          <a:prstGeom prst="rect">
            <a:avLst/>
          </a:prstGeom>
        </p:spPr>
      </p:pic>
      <p:sp>
        <p:nvSpPr>
          <p:cNvPr id="7" name="Rectangle 6"/>
          <p:cNvSpPr/>
          <p:nvPr/>
        </p:nvSpPr>
        <p:spPr>
          <a:xfrm>
            <a:off x="3962400" y="1949130"/>
            <a:ext cx="1128583" cy="214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V="1">
            <a:off x="1879964" y="2163314"/>
            <a:ext cx="2082436" cy="1091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051" y="3159433"/>
            <a:ext cx="3146740" cy="2708434"/>
          </a:xfrm>
          <a:prstGeom prst="rect">
            <a:avLst/>
          </a:prstGeom>
          <a:noFill/>
        </p:spPr>
        <p:txBody>
          <a:bodyPr wrap="square" rtlCol="0">
            <a:spAutoFit/>
          </a:bodyPr>
          <a:lstStyle/>
          <a:p>
            <a:r>
              <a:rPr lang="en-US" dirty="0"/>
              <a:t>To add additional line items, click “Add New FRN Line Item”.</a:t>
            </a:r>
          </a:p>
          <a:p>
            <a:endParaRPr lang="en-US" sz="800" dirty="0"/>
          </a:p>
          <a:p>
            <a:r>
              <a:rPr lang="en-US" dirty="0"/>
              <a:t>In this case we are adding the Installation portion of the cost.</a:t>
            </a:r>
          </a:p>
          <a:p>
            <a:endParaRPr lang="en-US" dirty="0"/>
          </a:p>
          <a:p>
            <a:endParaRPr lang="en-US" dirty="0"/>
          </a:p>
          <a:p>
            <a:endParaRPr lang="en-US" dirty="0"/>
          </a:p>
          <a:p>
            <a:r>
              <a:rPr lang="en-US" dirty="0"/>
              <a:t>Provide information, and click on “Continue”</a:t>
            </a:r>
          </a:p>
        </p:txBody>
      </p:sp>
      <p:sp>
        <p:nvSpPr>
          <p:cNvPr id="9" name="Rectangle 8"/>
          <p:cNvSpPr/>
          <p:nvPr/>
        </p:nvSpPr>
        <p:spPr>
          <a:xfrm>
            <a:off x="8400767" y="5749990"/>
            <a:ext cx="572812" cy="230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cxnSpLocks/>
          </p:cNvCxnSpPr>
          <p:nvPr/>
        </p:nvCxnSpPr>
        <p:spPr>
          <a:xfrm flipV="1">
            <a:off x="2501443" y="3980373"/>
            <a:ext cx="1054983" cy="896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5715000" y="5827230"/>
            <a:ext cx="24511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263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ADAE1633-620C-4AA9-9BC4-F5A39B7513C4}"/>
              </a:ext>
            </a:extLst>
          </p:cNvPr>
          <p:cNvPicPr>
            <a:picLocks noGrp="1" noChangeAspect="1"/>
          </p:cNvPicPr>
          <p:nvPr>
            <p:ph idx="1"/>
          </p:nvPr>
        </p:nvPicPr>
        <p:blipFill>
          <a:blip r:embed="rId2"/>
          <a:stretch>
            <a:fillRect/>
          </a:stretch>
        </p:blipFill>
        <p:spPr>
          <a:xfrm>
            <a:off x="213798" y="1385642"/>
            <a:ext cx="6096000" cy="2598475"/>
          </a:xfrm>
          <a:prstGeom prst="rect">
            <a:avLst/>
          </a:prstGeom>
        </p:spPr>
      </p:pic>
      <p:sp>
        <p:nvSpPr>
          <p:cNvPr id="2" name="TextBox 1"/>
          <p:cNvSpPr txBox="1"/>
          <p:nvPr/>
        </p:nvSpPr>
        <p:spPr>
          <a:xfrm>
            <a:off x="4802660" y="131162"/>
            <a:ext cx="4158049" cy="461665"/>
          </a:xfrm>
          <a:prstGeom prst="rect">
            <a:avLst/>
          </a:prstGeom>
          <a:noFill/>
        </p:spPr>
        <p:txBody>
          <a:bodyPr wrap="square" rtlCol="0">
            <a:spAutoFit/>
          </a:bodyPr>
          <a:lstStyle/>
          <a:p>
            <a:pPr algn="r"/>
            <a:r>
              <a:rPr lang="en-US" sz="2400" b="1" dirty="0"/>
              <a:t>Category 2 Form 471</a:t>
            </a:r>
          </a:p>
        </p:txBody>
      </p:sp>
      <p:cxnSp>
        <p:nvCxnSpPr>
          <p:cNvPr id="10" name="Straight Arrow Connector 9"/>
          <p:cNvCxnSpPr/>
          <p:nvPr/>
        </p:nvCxnSpPr>
        <p:spPr>
          <a:xfrm flipH="1">
            <a:off x="6309798" y="1828800"/>
            <a:ext cx="350879" cy="452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1385642"/>
            <a:ext cx="2817341" cy="5632311"/>
          </a:xfrm>
          <a:prstGeom prst="rect">
            <a:avLst/>
          </a:prstGeom>
          <a:noFill/>
        </p:spPr>
        <p:txBody>
          <a:bodyPr wrap="square" rtlCol="0">
            <a:spAutoFit/>
          </a:bodyPr>
          <a:lstStyle/>
          <a:p>
            <a:r>
              <a:rPr lang="en-US" dirty="0"/>
              <a:t>Provide costs.  </a:t>
            </a:r>
          </a:p>
          <a:p>
            <a:endParaRPr lang="en-US" dirty="0"/>
          </a:p>
          <a:p>
            <a:endParaRPr lang="en-US" dirty="0"/>
          </a:p>
          <a:p>
            <a:endParaRPr lang="en-US" dirty="0"/>
          </a:p>
          <a:p>
            <a:endParaRPr lang="en-US" dirty="0"/>
          </a:p>
          <a:p>
            <a:r>
              <a:rPr lang="en-US" dirty="0"/>
              <a:t>After clicking on “Save &amp; Continue”, you will indicate the Recipients of Service.</a:t>
            </a:r>
          </a:p>
          <a:p>
            <a:endParaRPr lang="en-US" dirty="0"/>
          </a:p>
          <a:p>
            <a:endParaRPr lang="en-US" dirty="0"/>
          </a:p>
          <a:p>
            <a:endParaRPr lang="en-US" dirty="0"/>
          </a:p>
          <a:p>
            <a:endParaRPr lang="en-US" dirty="0"/>
          </a:p>
          <a:p>
            <a:endParaRPr lang="en-US" dirty="0"/>
          </a:p>
        </p:txBody>
      </p:sp>
      <p:sp>
        <p:nvSpPr>
          <p:cNvPr id="9" name="Rectangle 8"/>
          <p:cNvSpPr/>
          <p:nvPr/>
        </p:nvSpPr>
        <p:spPr>
          <a:xfrm>
            <a:off x="5536664" y="3758645"/>
            <a:ext cx="818635" cy="230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1B693E-3166-4990-8DE7-4D79BD16CF97}"/>
              </a:ext>
            </a:extLst>
          </p:cNvPr>
          <p:cNvPicPr>
            <a:picLocks noChangeAspect="1"/>
          </p:cNvPicPr>
          <p:nvPr/>
        </p:nvPicPr>
        <p:blipFill>
          <a:blip r:embed="rId3"/>
          <a:stretch>
            <a:fillRect/>
          </a:stretch>
        </p:blipFill>
        <p:spPr>
          <a:xfrm>
            <a:off x="626012" y="3456154"/>
            <a:ext cx="4819650" cy="3019425"/>
          </a:xfrm>
          <a:prstGeom prst="rect">
            <a:avLst/>
          </a:prstGeom>
          <a:ln>
            <a:solidFill>
              <a:srgbClr val="FF0000"/>
            </a:solidFill>
          </a:ln>
        </p:spPr>
      </p:pic>
      <p:cxnSp>
        <p:nvCxnSpPr>
          <p:cNvPr id="13" name="Straight Arrow Connector 12"/>
          <p:cNvCxnSpPr>
            <a:cxnSpLocks/>
          </p:cNvCxnSpPr>
          <p:nvPr/>
        </p:nvCxnSpPr>
        <p:spPr>
          <a:xfrm flipH="1">
            <a:off x="5029200" y="4446523"/>
            <a:ext cx="1366838" cy="594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801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86D7C9-378D-46B5-9A43-C32A6C70BB77}"/>
              </a:ext>
            </a:extLst>
          </p:cNvPr>
          <p:cNvPicPr>
            <a:picLocks noChangeAspect="1"/>
          </p:cNvPicPr>
          <p:nvPr/>
        </p:nvPicPr>
        <p:blipFill>
          <a:blip r:embed="rId2"/>
          <a:stretch>
            <a:fillRect/>
          </a:stretch>
        </p:blipFill>
        <p:spPr>
          <a:xfrm>
            <a:off x="19050" y="1270000"/>
            <a:ext cx="7620000" cy="2540000"/>
          </a:xfrm>
          <a:prstGeom prst="rect">
            <a:avLst/>
          </a:prstGeom>
        </p:spPr>
      </p:pic>
      <p:sp>
        <p:nvSpPr>
          <p:cNvPr id="4" name="Slide Number Placeholder 3">
            <a:extLst>
              <a:ext uri="{FF2B5EF4-FFF2-40B4-BE49-F238E27FC236}">
                <a16:creationId xmlns:a16="http://schemas.microsoft.com/office/drawing/2014/main" id="{12383EF1-B9AA-47B2-9477-34CB09904186}"/>
              </a:ext>
            </a:extLst>
          </p:cNvPr>
          <p:cNvSpPr>
            <a:spLocks noGrp="1"/>
          </p:cNvSpPr>
          <p:nvPr>
            <p:ph type="sldNum" sz="quarter" idx="12"/>
          </p:nvPr>
        </p:nvSpPr>
        <p:spPr/>
        <p:txBody>
          <a:bodyPr/>
          <a:lstStyle/>
          <a:p>
            <a:fld id="{E7E0B65A-7F83-4480-B6A7-8755A19022D9}" type="slidenum">
              <a:rPr lang="en-US" smtClean="0"/>
              <a:pPr/>
              <a:t>37</a:t>
            </a:fld>
            <a:endParaRPr lang="en-US">
              <a:solidFill>
                <a:schemeClr val="tx1"/>
              </a:solidFill>
            </a:endParaRPr>
          </a:p>
        </p:txBody>
      </p:sp>
      <p:sp>
        <p:nvSpPr>
          <p:cNvPr id="9" name="Rectangle 8">
            <a:extLst>
              <a:ext uri="{FF2B5EF4-FFF2-40B4-BE49-F238E27FC236}">
                <a16:creationId xmlns:a16="http://schemas.microsoft.com/office/drawing/2014/main" id="{96E07156-6899-4D18-AF3E-9B854B941221}"/>
              </a:ext>
            </a:extLst>
          </p:cNvPr>
          <p:cNvSpPr/>
          <p:nvPr/>
        </p:nvSpPr>
        <p:spPr>
          <a:xfrm>
            <a:off x="38100" y="1928019"/>
            <a:ext cx="7315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C6749B-D354-4251-B86C-F8205E76C8A5}"/>
              </a:ext>
            </a:extLst>
          </p:cNvPr>
          <p:cNvSpPr/>
          <p:nvPr/>
        </p:nvSpPr>
        <p:spPr>
          <a:xfrm>
            <a:off x="7039248" y="3399725"/>
            <a:ext cx="628104" cy="307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31C673-3023-4C42-AEA1-FFF3317C2BCE}"/>
              </a:ext>
            </a:extLst>
          </p:cNvPr>
          <p:cNvSpPr/>
          <p:nvPr/>
        </p:nvSpPr>
        <p:spPr>
          <a:xfrm>
            <a:off x="7010400" y="1301423"/>
            <a:ext cx="1828800" cy="1938992"/>
          </a:xfrm>
          <a:prstGeom prst="rect">
            <a:avLst/>
          </a:prstGeom>
          <a:ln>
            <a:solidFill>
              <a:schemeClr val="tx1"/>
            </a:solidFill>
          </a:ln>
        </p:spPr>
        <p:txBody>
          <a:bodyPr wrap="square">
            <a:spAutoFit/>
          </a:bodyPr>
          <a:lstStyle/>
          <a:p>
            <a:r>
              <a:rPr lang="en-US" dirty="0"/>
              <a:t>Verify information.  </a:t>
            </a:r>
          </a:p>
          <a:p>
            <a:r>
              <a:rPr lang="en-US" dirty="0"/>
              <a:t>If correct, click on “Continue” </a:t>
            </a:r>
          </a:p>
        </p:txBody>
      </p:sp>
      <p:cxnSp>
        <p:nvCxnSpPr>
          <p:cNvPr id="14" name="Straight Arrow Connector 13">
            <a:extLst>
              <a:ext uri="{FF2B5EF4-FFF2-40B4-BE49-F238E27FC236}">
                <a16:creationId xmlns:a16="http://schemas.microsoft.com/office/drawing/2014/main" id="{8711284F-E13F-426A-8A01-990CB46C7B58}"/>
              </a:ext>
            </a:extLst>
          </p:cNvPr>
          <p:cNvCxnSpPr>
            <a:cxnSpLocks/>
          </p:cNvCxnSpPr>
          <p:nvPr/>
        </p:nvCxnSpPr>
        <p:spPr>
          <a:xfrm flipH="1">
            <a:off x="7696200" y="3011815"/>
            <a:ext cx="895350" cy="387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B7BBAFD4-1DD4-4EDC-AC3A-118F66B2D339}"/>
              </a:ext>
            </a:extLst>
          </p:cNvPr>
          <p:cNvPicPr>
            <a:picLocks noChangeAspect="1"/>
          </p:cNvPicPr>
          <p:nvPr/>
        </p:nvPicPr>
        <p:blipFill>
          <a:blip r:embed="rId3"/>
          <a:stretch>
            <a:fillRect/>
          </a:stretch>
        </p:blipFill>
        <p:spPr>
          <a:xfrm>
            <a:off x="277550" y="3581400"/>
            <a:ext cx="5952346" cy="1971546"/>
          </a:xfrm>
          <a:prstGeom prst="rect">
            <a:avLst/>
          </a:prstGeom>
        </p:spPr>
      </p:pic>
      <p:sp>
        <p:nvSpPr>
          <p:cNvPr id="17" name="Rectangle 16">
            <a:extLst>
              <a:ext uri="{FF2B5EF4-FFF2-40B4-BE49-F238E27FC236}">
                <a16:creationId xmlns:a16="http://schemas.microsoft.com/office/drawing/2014/main" id="{C4783347-3E1E-401F-9B13-6ED1CEEE7036}"/>
              </a:ext>
            </a:extLst>
          </p:cNvPr>
          <p:cNvSpPr/>
          <p:nvPr/>
        </p:nvSpPr>
        <p:spPr>
          <a:xfrm>
            <a:off x="6448425" y="3780994"/>
            <a:ext cx="2438400" cy="1938992"/>
          </a:xfrm>
          <a:prstGeom prst="rect">
            <a:avLst/>
          </a:prstGeom>
          <a:ln>
            <a:solidFill>
              <a:schemeClr val="tx1"/>
            </a:solidFill>
          </a:ln>
        </p:spPr>
        <p:txBody>
          <a:bodyPr wrap="square">
            <a:spAutoFit/>
          </a:bodyPr>
          <a:lstStyle/>
          <a:p>
            <a:r>
              <a:rPr lang="en-US" sz="2000" dirty="0"/>
              <a:t>Add additional FRNs if needed.  If done, click on “Continue”.  You will then review and certify as before.</a:t>
            </a:r>
          </a:p>
        </p:txBody>
      </p:sp>
      <p:cxnSp>
        <p:nvCxnSpPr>
          <p:cNvPr id="18" name="Straight Arrow Connector 17">
            <a:extLst>
              <a:ext uri="{FF2B5EF4-FFF2-40B4-BE49-F238E27FC236}">
                <a16:creationId xmlns:a16="http://schemas.microsoft.com/office/drawing/2014/main" id="{5D3AB22E-F971-4BE3-A05B-219508502957}"/>
              </a:ext>
            </a:extLst>
          </p:cNvPr>
          <p:cNvCxnSpPr>
            <a:cxnSpLocks/>
          </p:cNvCxnSpPr>
          <p:nvPr/>
        </p:nvCxnSpPr>
        <p:spPr>
          <a:xfrm flipH="1">
            <a:off x="5534298" y="4160213"/>
            <a:ext cx="895350" cy="387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103568C-8F43-44BF-8FBA-9F6C4AD8A754}"/>
              </a:ext>
            </a:extLst>
          </p:cNvPr>
          <p:cNvCxnSpPr>
            <a:cxnSpLocks/>
          </p:cNvCxnSpPr>
          <p:nvPr/>
        </p:nvCxnSpPr>
        <p:spPr>
          <a:xfrm flipH="1">
            <a:off x="5849032" y="4690482"/>
            <a:ext cx="639364" cy="3982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2B07932C-398E-486F-996C-917E23D40757}"/>
              </a:ext>
            </a:extLst>
          </p:cNvPr>
          <p:cNvSpPr/>
          <p:nvPr/>
        </p:nvSpPr>
        <p:spPr>
          <a:xfrm>
            <a:off x="4915719" y="4611005"/>
            <a:ext cx="628104" cy="307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41AB93-2420-465D-A956-CBF0776A65CD}"/>
              </a:ext>
            </a:extLst>
          </p:cNvPr>
          <p:cNvSpPr/>
          <p:nvPr/>
        </p:nvSpPr>
        <p:spPr>
          <a:xfrm>
            <a:off x="5257799" y="5165036"/>
            <a:ext cx="1019721" cy="317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73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B8BC-86CF-4F06-9856-16172941372F}"/>
              </a:ext>
            </a:extLst>
          </p:cNvPr>
          <p:cNvSpPr>
            <a:spLocks noGrp="1"/>
          </p:cNvSpPr>
          <p:nvPr>
            <p:ph type="title"/>
          </p:nvPr>
        </p:nvSpPr>
        <p:spPr/>
        <p:txBody>
          <a:bodyPr/>
          <a:lstStyle/>
          <a:p>
            <a:r>
              <a:rPr lang="en-US" dirty="0"/>
              <a:t>Connectivity Questions</a:t>
            </a:r>
          </a:p>
        </p:txBody>
      </p:sp>
      <p:sp>
        <p:nvSpPr>
          <p:cNvPr id="3" name="Content Placeholder 2">
            <a:extLst>
              <a:ext uri="{FF2B5EF4-FFF2-40B4-BE49-F238E27FC236}">
                <a16:creationId xmlns:a16="http://schemas.microsoft.com/office/drawing/2014/main" id="{061331CE-F753-4CE9-AEA9-90E8B68DE7F2}"/>
              </a:ext>
            </a:extLst>
          </p:cNvPr>
          <p:cNvSpPr>
            <a:spLocks noGrp="1"/>
          </p:cNvSpPr>
          <p:nvPr>
            <p:ph idx="1"/>
          </p:nvPr>
        </p:nvSpPr>
        <p:spPr/>
        <p:txBody>
          <a:bodyPr>
            <a:normAutofit fontScale="92500"/>
          </a:bodyPr>
          <a:lstStyle/>
          <a:p>
            <a:r>
              <a:rPr lang="en-US" dirty="0"/>
              <a:t>Have you answered the connectivity questions?</a:t>
            </a:r>
          </a:p>
          <a:p>
            <a:r>
              <a:rPr lang="en-US" dirty="0"/>
              <a:t>All entities MUST have these answered.</a:t>
            </a:r>
          </a:p>
          <a:p>
            <a:r>
              <a:rPr lang="en-US" dirty="0"/>
              <a:t>Best Practice: do this BEFORE you begin your 471.</a:t>
            </a:r>
          </a:p>
          <a:p>
            <a:r>
              <a:rPr lang="en-US" dirty="0"/>
              <a:t>You may get an error during the 471 if any entity is missing connectivity data.</a:t>
            </a:r>
          </a:p>
          <a:p>
            <a:pPr lvl="1"/>
            <a:r>
              <a:rPr lang="en-US" dirty="0"/>
              <a:t>Save 471, go out to RELATED ACTIONS, MANAGE CONNECTIVITY QUESTIONS, then go back to TASKS and pick up where you left off on 471.</a:t>
            </a:r>
          </a:p>
        </p:txBody>
      </p:sp>
      <p:sp>
        <p:nvSpPr>
          <p:cNvPr id="4" name="Slide Number Placeholder 3">
            <a:extLst>
              <a:ext uri="{FF2B5EF4-FFF2-40B4-BE49-F238E27FC236}">
                <a16:creationId xmlns:a16="http://schemas.microsoft.com/office/drawing/2014/main" id="{7E01CB2E-F4F7-4280-A60A-E1429143B29A}"/>
              </a:ext>
            </a:extLst>
          </p:cNvPr>
          <p:cNvSpPr>
            <a:spLocks noGrp="1"/>
          </p:cNvSpPr>
          <p:nvPr>
            <p:ph type="sldNum" sz="quarter" idx="12"/>
          </p:nvPr>
        </p:nvSpPr>
        <p:spPr/>
        <p:txBody>
          <a:bodyPr/>
          <a:lstStyle/>
          <a:p>
            <a:fld id="{E7E0B65A-7F83-4480-B6A7-8755A19022D9}" type="slidenum">
              <a:rPr lang="en-US" smtClean="0"/>
              <a:pPr/>
              <a:t>38</a:t>
            </a:fld>
            <a:endParaRPr lang="en-US">
              <a:solidFill>
                <a:schemeClr val="tx1"/>
              </a:solidFill>
            </a:endParaRPr>
          </a:p>
        </p:txBody>
      </p:sp>
    </p:spTree>
    <p:extLst>
      <p:ext uri="{BB962C8B-B14F-4D97-AF65-F5344CB8AC3E}">
        <p14:creationId xmlns:p14="http://schemas.microsoft.com/office/powerpoint/2010/main" val="282623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B8BC-86CF-4F06-9856-1617294137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1331CE-F753-4CE9-AEA9-90E8B68DE7F2}"/>
              </a:ext>
            </a:extLst>
          </p:cNvPr>
          <p:cNvSpPr>
            <a:spLocks noGrp="1"/>
          </p:cNvSpPr>
          <p:nvPr>
            <p:ph idx="1"/>
          </p:nvPr>
        </p:nvSpPr>
        <p:spPr/>
        <p:txBody>
          <a:bodyPr/>
          <a:lstStyle/>
          <a:p>
            <a:r>
              <a:rPr lang="en-US" dirty="0"/>
              <a:t>Where do I find my 471?</a:t>
            </a:r>
          </a:p>
          <a:p>
            <a:pPr lvl="1"/>
            <a:r>
              <a:rPr lang="en-US" dirty="0"/>
              <a:t>Click on Tasks, you will see your DRAFT</a:t>
            </a:r>
          </a:p>
          <a:p>
            <a:pPr lvl="1"/>
            <a:r>
              <a:rPr lang="en-US" dirty="0"/>
              <a:t>Click on the Link and download your DRAFT</a:t>
            </a:r>
          </a:p>
          <a:p>
            <a:pPr lvl="1"/>
            <a:r>
              <a:rPr lang="en-US" dirty="0"/>
              <a:t>If okay, move on to certify, if not EDIT FORM 471</a:t>
            </a:r>
          </a:p>
          <a:p>
            <a:pPr lvl="1"/>
            <a:r>
              <a:rPr lang="en-US" dirty="0"/>
              <a:t>Print your DRAFT (digital or paper or both!)</a:t>
            </a:r>
          </a:p>
        </p:txBody>
      </p:sp>
      <p:sp>
        <p:nvSpPr>
          <p:cNvPr id="4" name="Slide Number Placeholder 3">
            <a:extLst>
              <a:ext uri="{FF2B5EF4-FFF2-40B4-BE49-F238E27FC236}">
                <a16:creationId xmlns:a16="http://schemas.microsoft.com/office/drawing/2014/main" id="{7E01CB2E-F4F7-4280-A60A-E1429143B29A}"/>
              </a:ext>
            </a:extLst>
          </p:cNvPr>
          <p:cNvSpPr>
            <a:spLocks noGrp="1"/>
          </p:cNvSpPr>
          <p:nvPr>
            <p:ph type="sldNum" sz="quarter" idx="12"/>
          </p:nvPr>
        </p:nvSpPr>
        <p:spPr/>
        <p:txBody>
          <a:bodyPr/>
          <a:lstStyle/>
          <a:p>
            <a:fld id="{E7E0B65A-7F83-4480-B6A7-8755A19022D9}" type="slidenum">
              <a:rPr lang="en-US" smtClean="0"/>
              <a:pPr/>
              <a:t>39</a:t>
            </a:fld>
            <a:endParaRPr lang="en-US">
              <a:solidFill>
                <a:schemeClr val="tx1"/>
              </a:solidFill>
            </a:endParaRPr>
          </a:p>
        </p:txBody>
      </p:sp>
    </p:spTree>
    <p:extLst>
      <p:ext uri="{BB962C8B-B14F-4D97-AF65-F5344CB8AC3E}">
        <p14:creationId xmlns:p14="http://schemas.microsoft.com/office/powerpoint/2010/main" val="93351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File</a:t>
            </a:r>
          </a:p>
        </p:txBody>
      </p:sp>
      <p:sp>
        <p:nvSpPr>
          <p:cNvPr id="3" name="Content Placeholder 2"/>
          <p:cNvSpPr>
            <a:spLocks noGrp="1"/>
          </p:cNvSpPr>
          <p:nvPr>
            <p:ph idx="1"/>
          </p:nvPr>
        </p:nvSpPr>
        <p:spPr/>
        <p:txBody>
          <a:bodyPr>
            <a:noAutofit/>
          </a:bodyPr>
          <a:lstStyle/>
          <a:p>
            <a:r>
              <a:rPr lang="en-US" sz="2400" dirty="0"/>
              <a:t>The FCC Form 471 must be filed during a specific application window each year</a:t>
            </a:r>
          </a:p>
          <a:p>
            <a:r>
              <a:rPr lang="en-US" sz="2400" dirty="0"/>
              <a:t>All materials associated with the FCC Form 471 must be filed by 11:59 PM ET on or before the last day of the FCC Form 471 application filing window in order for the request to be considered as inside the window.</a:t>
            </a:r>
          </a:p>
          <a:p>
            <a:r>
              <a:rPr lang="en-US" sz="2400" dirty="0">
                <a:highlight>
                  <a:srgbClr val="FFFF00"/>
                </a:highlight>
              </a:rPr>
              <a:t>Form 471 Filing window:</a:t>
            </a:r>
          </a:p>
          <a:p>
            <a:pPr lvl="1"/>
            <a:r>
              <a:rPr lang="en-US" sz="2000" dirty="0">
                <a:highlight>
                  <a:srgbClr val="FFFF00"/>
                </a:highlight>
              </a:rPr>
              <a:t>Opened – January 11, 2018 ( Noon EST)</a:t>
            </a:r>
          </a:p>
          <a:p>
            <a:pPr lvl="1"/>
            <a:r>
              <a:rPr lang="en-US" sz="2000" dirty="0">
                <a:highlight>
                  <a:srgbClr val="FFFF00"/>
                </a:highlight>
              </a:rPr>
              <a:t>Closes – March 22, 2018 (11:59 pm EDT – Postmark Date)</a:t>
            </a:r>
          </a:p>
          <a:p>
            <a:r>
              <a:rPr lang="en-US" sz="2400" dirty="0"/>
              <a:t>Last date to file a Form 470 – February 22, 2018</a:t>
            </a:r>
          </a:p>
        </p:txBody>
      </p:sp>
      <p:sp>
        <p:nvSpPr>
          <p:cNvPr id="4" name="Slide Number Placeholder 3"/>
          <p:cNvSpPr>
            <a:spLocks noGrp="1"/>
          </p:cNvSpPr>
          <p:nvPr>
            <p:ph type="sldNum" sz="quarter" idx="12"/>
          </p:nvPr>
        </p:nvSpPr>
        <p:spPr/>
        <p:txBody>
          <a:bodyPr/>
          <a:lstStyle/>
          <a:p>
            <a:fld id="{E7E0B65A-7F83-4480-B6A7-8755A19022D9}" type="slidenum">
              <a:rPr lang="en-US" smtClean="0"/>
              <a:pPr/>
              <a:t>4</a:t>
            </a:fld>
            <a:endParaRPr lang="en-US">
              <a:solidFill>
                <a:schemeClr val="tx1"/>
              </a:solidFill>
            </a:endParaRPr>
          </a:p>
        </p:txBody>
      </p:sp>
    </p:spTree>
    <p:extLst>
      <p:ext uri="{BB962C8B-B14F-4D97-AF65-F5344CB8AC3E}">
        <p14:creationId xmlns:p14="http://schemas.microsoft.com/office/powerpoint/2010/main" val="2182817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9696" y="611921"/>
            <a:ext cx="6428601" cy="5602384"/>
          </a:xfrm>
          <a:prstGeom prst="rect">
            <a:avLst/>
          </a:prstGeom>
        </p:spPr>
        <p:style>
          <a:lnRef idx="2">
            <a:schemeClr val="dk1"/>
          </a:lnRef>
          <a:fillRef idx="1">
            <a:schemeClr val="lt1"/>
          </a:fillRef>
          <a:effectRef idx="0">
            <a:schemeClr val="dk1"/>
          </a:effectRef>
          <a:fontRef idx="minor">
            <a:schemeClr val="dk1"/>
          </a:fontRef>
        </p:style>
      </p:pic>
      <p:sp>
        <p:nvSpPr>
          <p:cNvPr id="2" name="TextBox 1"/>
          <p:cNvSpPr txBox="1"/>
          <p:nvPr/>
        </p:nvSpPr>
        <p:spPr>
          <a:xfrm>
            <a:off x="6350" y="6350"/>
            <a:ext cx="4158049" cy="461665"/>
          </a:xfrm>
          <a:prstGeom prst="rect">
            <a:avLst/>
          </a:prstGeom>
          <a:noFill/>
        </p:spPr>
        <p:txBody>
          <a:bodyPr wrap="square" rtlCol="0">
            <a:spAutoFit/>
          </a:bodyPr>
          <a:lstStyle/>
          <a:p>
            <a:r>
              <a:rPr lang="en-US" sz="2400" b="1" dirty="0">
                <a:solidFill>
                  <a:srgbClr val="FFFFFF"/>
                </a:solidFill>
              </a:rPr>
              <a:t>Certifying the Form 471</a:t>
            </a:r>
          </a:p>
        </p:txBody>
      </p:sp>
      <p:cxnSp>
        <p:nvCxnSpPr>
          <p:cNvPr id="10" name="Straight Arrow Connector 9"/>
          <p:cNvCxnSpPr/>
          <p:nvPr/>
        </p:nvCxnSpPr>
        <p:spPr>
          <a:xfrm flipH="1">
            <a:off x="6629400" y="4953000"/>
            <a:ext cx="2057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96081" y="2372508"/>
            <a:ext cx="1985316" cy="2631489"/>
          </a:xfrm>
          <a:prstGeom prst="rect">
            <a:avLst/>
          </a:prstGeom>
          <a:noFill/>
        </p:spPr>
        <p:txBody>
          <a:bodyPr wrap="square" rtlCol="0">
            <a:spAutoFit/>
          </a:bodyPr>
          <a:lstStyle/>
          <a:p>
            <a:pPr>
              <a:lnSpc>
                <a:spcPct val="80000"/>
              </a:lnSpc>
            </a:pPr>
            <a:r>
              <a:rPr lang="en-US" sz="1600" dirty="0"/>
              <a:t>Read certifications, check boxes.</a:t>
            </a:r>
            <a:endParaRPr lang="en-US" dirty="0"/>
          </a:p>
          <a:p>
            <a:endParaRPr lang="en-US" dirty="0"/>
          </a:p>
          <a:p>
            <a:endParaRPr lang="en-US" dirty="0"/>
          </a:p>
          <a:p>
            <a:r>
              <a:rPr lang="en-US" sz="1600" dirty="0"/>
              <a:t>Enter your total budgeted amount allocated to resources not eligible for E-rate</a:t>
            </a:r>
          </a:p>
        </p:txBody>
      </p:sp>
      <p:sp>
        <p:nvSpPr>
          <p:cNvPr id="9" name="Rectangle 8"/>
          <p:cNvSpPr/>
          <p:nvPr/>
        </p:nvSpPr>
        <p:spPr>
          <a:xfrm>
            <a:off x="5253736" y="4919625"/>
            <a:ext cx="1252150" cy="176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6" idx="3"/>
          </p:cNvCxnSpPr>
          <p:nvPr/>
        </p:nvCxnSpPr>
        <p:spPr>
          <a:xfrm flipH="1">
            <a:off x="6505886" y="5416234"/>
            <a:ext cx="190195" cy="3774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96081" y="5126501"/>
            <a:ext cx="2447919" cy="1077218"/>
          </a:xfrm>
          <a:prstGeom prst="rect">
            <a:avLst/>
          </a:prstGeom>
          <a:noFill/>
        </p:spPr>
        <p:txBody>
          <a:bodyPr wrap="square" rtlCol="0">
            <a:spAutoFit/>
          </a:bodyPr>
          <a:lstStyle/>
          <a:p>
            <a:r>
              <a:rPr lang="en-US" sz="1600" dirty="0">
                <a:solidFill>
                  <a:srgbClr val="FF0000"/>
                </a:solidFill>
              </a:rPr>
              <a:t>Click the drop downs to answer the new “gotcha” questions.  </a:t>
            </a:r>
          </a:p>
          <a:p>
            <a:r>
              <a:rPr lang="en-US" sz="1600" dirty="0">
                <a:solidFill>
                  <a:srgbClr val="FF0000"/>
                </a:solidFill>
              </a:rPr>
              <a:t>Be very careful!!</a:t>
            </a:r>
          </a:p>
        </p:txBody>
      </p:sp>
      <p:sp>
        <p:nvSpPr>
          <p:cNvPr id="16" name="Rectangle 15"/>
          <p:cNvSpPr/>
          <p:nvPr/>
        </p:nvSpPr>
        <p:spPr>
          <a:xfrm>
            <a:off x="3413768" y="5435328"/>
            <a:ext cx="3092118" cy="716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5638940" y="2710248"/>
            <a:ext cx="7645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3821" y="2339418"/>
            <a:ext cx="222211" cy="181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3820" y="2771904"/>
            <a:ext cx="222211" cy="181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587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945" y="712244"/>
            <a:ext cx="6835217" cy="5749248"/>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stretch>
            <a:fillRect/>
          </a:stretch>
        </p:blipFill>
        <p:spPr>
          <a:xfrm>
            <a:off x="1951467" y="2956611"/>
            <a:ext cx="3609975" cy="2114550"/>
          </a:xfrm>
          <a:prstGeom prst="rect">
            <a:avLst/>
          </a:prstGeom>
        </p:spPr>
        <p:style>
          <a:lnRef idx="2">
            <a:schemeClr val="dk1"/>
          </a:lnRef>
          <a:fillRef idx="1">
            <a:schemeClr val="lt1"/>
          </a:fillRef>
          <a:effectRef idx="0">
            <a:schemeClr val="dk1"/>
          </a:effectRef>
          <a:fontRef idx="minor">
            <a:schemeClr val="dk1"/>
          </a:fontRef>
        </p:style>
      </p:pic>
      <p:sp>
        <p:nvSpPr>
          <p:cNvPr id="2" name="TextBox 1"/>
          <p:cNvSpPr txBox="1"/>
          <p:nvPr/>
        </p:nvSpPr>
        <p:spPr>
          <a:xfrm>
            <a:off x="15875" y="0"/>
            <a:ext cx="4158049" cy="461665"/>
          </a:xfrm>
          <a:prstGeom prst="rect">
            <a:avLst/>
          </a:prstGeom>
          <a:noFill/>
        </p:spPr>
        <p:txBody>
          <a:bodyPr wrap="square" rtlCol="0">
            <a:spAutoFit/>
          </a:bodyPr>
          <a:lstStyle/>
          <a:p>
            <a:r>
              <a:rPr lang="en-US" sz="2400" b="1" dirty="0">
                <a:solidFill>
                  <a:srgbClr val="FFFFFF"/>
                </a:solidFill>
              </a:rPr>
              <a:t>Certifying the Form 471</a:t>
            </a:r>
          </a:p>
        </p:txBody>
      </p:sp>
      <p:sp>
        <p:nvSpPr>
          <p:cNvPr id="15" name="TextBox 14"/>
          <p:cNvSpPr txBox="1"/>
          <p:nvPr/>
        </p:nvSpPr>
        <p:spPr>
          <a:xfrm>
            <a:off x="7205793" y="2017208"/>
            <a:ext cx="1985316" cy="3785652"/>
          </a:xfrm>
          <a:prstGeom prst="rect">
            <a:avLst/>
          </a:prstGeom>
          <a:noFill/>
        </p:spPr>
        <p:txBody>
          <a:bodyPr wrap="square" rtlCol="0">
            <a:spAutoFit/>
          </a:bodyPr>
          <a:lstStyle/>
          <a:p>
            <a:endParaRPr lang="en-US" dirty="0"/>
          </a:p>
          <a:p>
            <a:endParaRPr lang="en-US" dirty="0"/>
          </a:p>
          <a:p>
            <a:r>
              <a:rPr lang="en-US" dirty="0"/>
              <a:t>Continue reading certifications, check boxes.</a:t>
            </a:r>
          </a:p>
          <a:p>
            <a:endParaRPr lang="en-US" dirty="0"/>
          </a:p>
          <a:p>
            <a:endParaRPr lang="en-US" dirty="0"/>
          </a:p>
          <a:p>
            <a:r>
              <a:rPr lang="en-US" sz="1600" dirty="0"/>
              <a:t>When ready, click “Certify”, and then “Yes” in the pop-up.</a:t>
            </a:r>
          </a:p>
        </p:txBody>
      </p:sp>
      <p:cxnSp>
        <p:nvCxnSpPr>
          <p:cNvPr id="13" name="Straight Arrow Connector 12"/>
          <p:cNvCxnSpPr/>
          <p:nvPr/>
        </p:nvCxnSpPr>
        <p:spPr>
          <a:xfrm flipH="1" flipV="1">
            <a:off x="4588476" y="4723163"/>
            <a:ext cx="1738182" cy="1157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60967" y="6213783"/>
            <a:ext cx="780195" cy="247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239000" y="5943600"/>
            <a:ext cx="106680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08281" y="4599308"/>
            <a:ext cx="780195" cy="247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3821" y="712244"/>
            <a:ext cx="139833" cy="4998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784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EB35D-9AD9-46E2-B90E-05964D941A70}"/>
              </a:ext>
            </a:extLst>
          </p:cNvPr>
          <p:cNvPicPr>
            <a:picLocks noChangeAspect="1"/>
          </p:cNvPicPr>
          <p:nvPr/>
        </p:nvPicPr>
        <p:blipFill>
          <a:blip r:embed="rId2"/>
          <a:stretch>
            <a:fillRect/>
          </a:stretch>
        </p:blipFill>
        <p:spPr>
          <a:xfrm>
            <a:off x="228600" y="2466873"/>
            <a:ext cx="7924800" cy="1106518"/>
          </a:xfrm>
          <a:prstGeom prst="rect">
            <a:avLst/>
          </a:prstGeom>
        </p:spPr>
      </p:pic>
      <p:sp>
        <p:nvSpPr>
          <p:cNvPr id="2" name="Title 1">
            <a:extLst>
              <a:ext uri="{FF2B5EF4-FFF2-40B4-BE49-F238E27FC236}">
                <a16:creationId xmlns:a16="http://schemas.microsoft.com/office/drawing/2014/main" id="{644F72D5-CB9B-4017-AD98-D37F07DA3428}"/>
              </a:ext>
            </a:extLst>
          </p:cNvPr>
          <p:cNvSpPr>
            <a:spLocks noGrp="1"/>
          </p:cNvSpPr>
          <p:nvPr>
            <p:ph type="title"/>
          </p:nvPr>
        </p:nvSpPr>
        <p:spPr>
          <a:xfrm>
            <a:off x="0" y="38100"/>
            <a:ext cx="2514600" cy="563562"/>
          </a:xfrm>
        </p:spPr>
        <p:txBody>
          <a:bodyPr>
            <a:normAutofit/>
          </a:bodyPr>
          <a:lstStyle/>
          <a:p>
            <a:r>
              <a:rPr lang="en-US" sz="2400" b="1" dirty="0"/>
              <a:t>Where did it go?</a:t>
            </a:r>
          </a:p>
        </p:txBody>
      </p:sp>
      <p:sp>
        <p:nvSpPr>
          <p:cNvPr id="3" name="Content Placeholder 2">
            <a:extLst>
              <a:ext uri="{FF2B5EF4-FFF2-40B4-BE49-F238E27FC236}">
                <a16:creationId xmlns:a16="http://schemas.microsoft.com/office/drawing/2014/main" id="{DE3DA36E-EAA3-4B9D-A186-BEAED9AA5398}"/>
              </a:ext>
            </a:extLst>
          </p:cNvPr>
          <p:cNvSpPr>
            <a:spLocks noGrp="1"/>
          </p:cNvSpPr>
          <p:nvPr>
            <p:ph idx="1"/>
          </p:nvPr>
        </p:nvSpPr>
        <p:spPr/>
        <p:txBody>
          <a:bodyPr/>
          <a:lstStyle/>
          <a:p>
            <a:r>
              <a:rPr lang="en-US" dirty="0"/>
              <a:t>Go to your Landing Page</a:t>
            </a:r>
          </a:p>
          <a:p>
            <a:endParaRPr lang="en-US" dirty="0"/>
          </a:p>
          <a:p>
            <a:pPr marL="0" indent="0">
              <a:buNone/>
            </a:pPr>
            <a:endParaRPr lang="en-US" dirty="0"/>
          </a:p>
          <a:p>
            <a:endParaRPr lang="en-US" dirty="0"/>
          </a:p>
          <a:p>
            <a:r>
              <a:rPr lang="en-US" dirty="0"/>
              <a:t>Form Type: 471</a:t>
            </a:r>
          </a:p>
          <a:p>
            <a:r>
              <a:rPr lang="en-US" dirty="0"/>
              <a:t>FY: 2018</a:t>
            </a:r>
          </a:p>
          <a:p>
            <a:r>
              <a:rPr lang="en-US" dirty="0"/>
              <a:t>Your form will pop up and you can download.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9651978-5229-4B6D-B52B-9136CA473B11}"/>
              </a:ext>
            </a:extLst>
          </p:cNvPr>
          <p:cNvSpPr>
            <a:spLocks noGrp="1"/>
          </p:cNvSpPr>
          <p:nvPr>
            <p:ph type="sldNum" sz="quarter" idx="12"/>
          </p:nvPr>
        </p:nvSpPr>
        <p:spPr/>
        <p:txBody>
          <a:bodyPr/>
          <a:lstStyle/>
          <a:p>
            <a:fld id="{E7E0B65A-7F83-4480-B6A7-8755A19022D9}" type="slidenum">
              <a:rPr lang="en-US" smtClean="0"/>
              <a:pPr/>
              <a:t>42</a:t>
            </a:fld>
            <a:endParaRPr lang="en-US">
              <a:solidFill>
                <a:schemeClr val="tx1"/>
              </a:solidFill>
            </a:endParaRPr>
          </a:p>
        </p:txBody>
      </p:sp>
    </p:spTree>
    <p:extLst>
      <p:ext uri="{BB962C8B-B14F-4D97-AF65-F5344CB8AC3E}">
        <p14:creationId xmlns:p14="http://schemas.microsoft.com/office/powerpoint/2010/main" val="1509265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2971800" cy="1143000"/>
          </a:xfrm>
        </p:spPr>
        <p:txBody>
          <a:bodyPr/>
          <a:lstStyle/>
          <a:p>
            <a:r>
              <a:rPr lang="en-US" dirty="0"/>
              <a:t>Don’t Panic!</a:t>
            </a:r>
          </a:p>
        </p:txBody>
      </p:sp>
      <p:sp>
        <p:nvSpPr>
          <p:cNvPr id="4" name="Slide Number Placeholder 3"/>
          <p:cNvSpPr>
            <a:spLocks noGrp="1"/>
          </p:cNvSpPr>
          <p:nvPr>
            <p:ph type="sldNum" sz="quarter" idx="12"/>
          </p:nvPr>
        </p:nvSpPr>
        <p:spPr/>
        <p:txBody>
          <a:bodyPr/>
          <a:lstStyle/>
          <a:p>
            <a:fld id="{E7E0B65A-7F83-4480-B6A7-8755A19022D9}" type="slidenum">
              <a:rPr lang="en-US" smtClean="0"/>
              <a:pPr/>
              <a:t>43</a:t>
            </a:fld>
            <a:endParaRPr lang="en-US">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34767" r="-34767"/>
          <a:stretch>
            <a:fillRect/>
          </a:stretch>
        </p:blipFill>
        <p:spPr>
          <a:prstGeom prst="rect">
            <a:avLst/>
          </a:prstGeom>
        </p:spPr>
      </p:pic>
    </p:spTree>
    <p:extLst>
      <p:ext uri="{BB962C8B-B14F-4D97-AF65-F5344CB8AC3E}">
        <p14:creationId xmlns:p14="http://schemas.microsoft.com/office/powerpoint/2010/main" val="1797851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67" y="1430866"/>
            <a:ext cx="8229600" cy="6309420"/>
          </a:xfrm>
          <a:prstGeom prst="rect">
            <a:avLst/>
          </a:prstGeom>
        </p:spPr>
        <p:txBody>
          <a:bodyPr wrap="square">
            <a:spAutoFit/>
          </a:bodyPr>
          <a:lstStyle/>
          <a:p>
            <a:pPr algn="ctr"/>
            <a:r>
              <a:rPr lang="en-US" sz="3200" b="1" dirty="0">
                <a:cs typeface="Times New Roman" pitchFamily="18" charset="0"/>
              </a:rPr>
              <a:t>E-Rate Support and Information</a:t>
            </a:r>
            <a:endParaRPr lang="en-US" sz="800" i="1" dirty="0">
              <a:cs typeface="Times New Roman" pitchFamily="18" charset="0"/>
            </a:endParaRPr>
          </a:p>
          <a:p>
            <a:endParaRPr lang="en-US" sz="800" i="1" dirty="0">
              <a:cs typeface="Times New Roman" pitchFamily="18" charset="0"/>
            </a:endParaRPr>
          </a:p>
          <a:p>
            <a:endParaRPr lang="en-US" sz="800" i="1" dirty="0">
              <a:cs typeface="Times New Roman" pitchFamily="18" charset="0"/>
            </a:endParaRPr>
          </a:p>
          <a:p>
            <a:r>
              <a:rPr lang="en-US" sz="2000" b="1" dirty="0">
                <a:cs typeface="Times New Roman" pitchFamily="18" charset="0"/>
              </a:rPr>
              <a:t>Jeannene Hurley, Northeast, North Central, Southwest and Western </a:t>
            </a:r>
          </a:p>
          <a:p>
            <a:r>
              <a:rPr lang="en-US" sz="2000" b="1" dirty="0">
                <a:cs typeface="Times New Roman" pitchFamily="18" charset="0"/>
                <a:hlinkClick r:id="rId3"/>
              </a:rPr>
              <a:t>jeannene.hurley@dpi.nc.gov</a:t>
            </a:r>
            <a:endParaRPr lang="en-US" sz="2000" b="1" dirty="0">
              <a:cs typeface="Times New Roman" pitchFamily="18" charset="0"/>
            </a:endParaRPr>
          </a:p>
          <a:p>
            <a:r>
              <a:rPr lang="en-US" sz="2000" b="1" dirty="0">
                <a:cs typeface="Times New Roman" pitchFamily="18" charset="0"/>
              </a:rPr>
              <a:t> or</a:t>
            </a:r>
          </a:p>
          <a:p>
            <a:r>
              <a:rPr lang="en-US" sz="2000" b="1" dirty="0">
                <a:cs typeface="Times New Roman" pitchFamily="18" charset="0"/>
              </a:rPr>
              <a:t>Rebecca Martin, Southeast, </a:t>
            </a:r>
            <a:r>
              <a:rPr lang="en-US" sz="2000" b="1" dirty="0" err="1">
                <a:cs typeface="Times New Roman" pitchFamily="18" charset="0"/>
              </a:rPr>
              <a:t>Sandhills</a:t>
            </a:r>
            <a:r>
              <a:rPr lang="en-US" sz="2000" b="1" dirty="0">
                <a:cs typeface="Times New Roman" pitchFamily="18" charset="0"/>
              </a:rPr>
              <a:t>, Piedmont Triad and Northwest</a:t>
            </a:r>
          </a:p>
          <a:p>
            <a:r>
              <a:rPr lang="en-US" sz="2000" b="1" dirty="0">
                <a:cs typeface="Times New Roman" pitchFamily="18" charset="0"/>
                <a:hlinkClick r:id="rId4"/>
              </a:rPr>
              <a:t>Rebecca.Martin@dpi.nc.gov</a:t>
            </a:r>
            <a:endParaRPr lang="en-US" sz="2000" b="1" dirty="0">
              <a:cs typeface="Times New Roman" pitchFamily="18" charset="0"/>
            </a:endParaRPr>
          </a:p>
          <a:p>
            <a:r>
              <a:rPr lang="en-US" sz="2000" b="1" dirty="0">
                <a:cs typeface="Times New Roman" pitchFamily="18" charset="0"/>
              </a:rPr>
              <a:t>or</a:t>
            </a:r>
          </a:p>
          <a:p>
            <a:r>
              <a:rPr lang="en-US" sz="2000" b="1" dirty="0">
                <a:cs typeface="Times New Roman" pitchFamily="18" charset="0"/>
              </a:rPr>
              <a:t>Roxie Miller, West, Southwest, and Northwest</a:t>
            </a:r>
          </a:p>
          <a:p>
            <a:r>
              <a:rPr lang="en-US" sz="2000" b="1" dirty="0">
                <a:cs typeface="Times New Roman" pitchFamily="18" charset="0"/>
                <a:hlinkClick r:id="rId5"/>
              </a:rPr>
              <a:t>Roxie.miller@dpi.nc.gov</a:t>
            </a:r>
            <a:endParaRPr lang="en-US" sz="2000" b="1" dirty="0">
              <a:cs typeface="Times New Roman" pitchFamily="18" charset="0"/>
            </a:endParaRPr>
          </a:p>
          <a:p>
            <a:endParaRPr lang="en-US" sz="2000" b="1" dirty="0">
              <a:cs typeface="Times New Roman" pitchFamily="18" charset="0"/>
            </a:endParaRPr>
          </a:p>
          <a:p>
            <a:endParaRPr lang="en-US" sz="2800" b="1" dirty="0">
              <a:cs typeface="Times New Roman" pitchFamily="18" charset="0"/>
            </a:endParaRPr>
          </a:p>
          <a:p>
            <a:r>
              <a:rPr lang="en-US" i="1" dirty="0">
                <a:solidFill>
                  <a:schemeClr val="hlink"/>
                </a:solidFill>
                <a:cs typeface="Times New Roman" pitchFamily="18" charset="0"/>
              </a:rPr>
              <a:t> </a:t>
            </a:r>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a:p>
            <a:endParaRPr lang="en-US" sz="1400" i="1" u="sng" dirty="0">
              <a:solidFill>
                <a:schemeClr val="hlink"/>
              </a:solidFill>
              <a:cs typeface="Times New Roman" pitchFamily="18" charset="0"/>
            </a:endParaRPr>
          </a:p>
        </p:txBody>
      </p:sp>
      <p:sp>
        <p:nvSpPr>
          <p:cNvPr id="6" name="Text Placeholder 6"/>
          <p:cNvSpPr txBox="1">
            <a:spLocks/>
          </p:cNvSpPr>
          <p:nvPr/>
        </p:nvSpPr>
        <p:spPr bwMode="auto">
          <a:xfrm>
            <a:off x="6350" y="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r" rtl="0" fontAlgn="base">
              <a:spcBef>
                <a:spcPct val="20000"/>
              </a:spcBef>
              <a:spcAft>
                <a:spcPct val="0"/>
              </a:spcAft>
              <a:buFont typeface="Arial" charset="0"/>
              <a:buNone/>
              <a:defRPr sz="3200" b="1"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4000" dirty="0">
                <a:solidFill>
                  <a:schemeClr val="bg1"/>
                </a:solidFill>
              </a:rPr>
              <a:t>Contact Information</a:t>
            </a:r>
          </a:p>
        </p:txBody>
      </p:sp>
    </p:spTree>
    <p:extLst>
      <p:ext uri="{BB962C8B-B14F-4D97-AF65-F5344CB8AC3E}">
        <p14:creationId xmlns:p14="http://schemas.microsoft.com/office/powerpoint/2010/main" val="597347397"/>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FCC Form 471</a:t>
            </a:r>
          </a:p>
        </p:txBody>
      </p:sp>
      <p:sp>
        <p:nvSpPr>
          <p:cNvPr id="3" name="Content Placeholder 2"/>
          <p:cNvSpPr>
            <a:spLocks noGrp="1"/>
          </p:cNvSpPr>
          <p:nvPr>
            <p:ph idx="1"/>
          </p:nvPr>
        </p:nvSpPr>
        <p:spPr/>
        <p:txBody>
          <a:bodyPr>
            <a:noAutofit/>
          </a:bodyPr>
          <a:lstStyle/>
          <a:p>
            <a:r>
              <a:rPr lang="en-US" sz="2800" dirty="0"/>
              <a:t>You must complete and submit the FCC Form 471 by filing the form online in EPC.</a:t>
            </a:r>
          </a:p>
          <a:p>
            <a:r>
              <a:rPr lang="en-US" sz="2800" dirty="0"/>
              <a:t>You may file more than one FCC Form 471</a:t>
            </a:r>
          </a:p>
          <a:p>
            <a:pPr lvl="1"/>
            <a:r>
              <a:rPr lang="en-US" dirty="0"/>
              <a:t>Note: you </a:t>
            </a:r>
            <a:r>
              <a:rPr lang="en-US" b="1" dirty="0"/>
              <a:t>MUST </a:t>
            </a:r>
            <a:r>
              <a:rPr lang="en-US" dirty="0"/>
              <a:t>file separate applications for Category One (Internet Access, Telecommunications Services, and/or Voice Services) and Category Two (Internal Connections, Managed Internal Broadband Services, and/or Basic Maintenance of Internal Connections).</a:t>
            </a:r>
          </a:p>
        </p:txBody>
      </p:sp>
      <p:sp>
        <p:nvSpPr>
          <p:cNvPr id="4" name="Slide Number Placeholder 3"/>
          <p:cNvSpPr>
            <a:spLocks noGrp="1"/>
          </p:cNvSpPr>
          <p:nvPr>
            <p:ph type="sldNum" sz="quarter" idx="12"/>
          </p:nvPr>
        </p:nvSpPr>
        <p:spPr/>
        <p:txBody>
          <a:bodyPr/>
          <a:lstStyle/>
          <a:p>
            <a:fld id="{E7E0B65A-7F83-4480-B6A7-8755A19022D9}" type="slidenum">
              <a:rPr lang="en-US" smtClean="0"/>
              <a:pPr/>
              <a:t>5</a:t>
            </a:fld>
            <a:endParaRPr lang="en-US">
              <a:solidFill>
                <a:schemeClr val="tx1"/>
              </a:solidFill>
            </a:endParaRPr>
          </a:p>
        </p:txBody>
      </p:sp>
    </p:spTree>
    <p:extLst>
      <p:ext uri="{BB962C8B-B14F-4D97-AF65-F5344CB8AC3E}">
        <p14:creationId xmlns:p14="http://schemas.microsoft.com/office/powerpoint/2010/main" val="43666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77500" lnSpcReduction="20000"/>
          </a:bodyPr>
          <a:lstStyle/>
          <a:p>
            <a:r>
              <a:rPr lang="en-US" dirty="0"/>
              <a:t>Entity Profile</a:t>
            </a:r>
          </a:p>
          <a:p>
            <a:pPr lvl="1"/>
            <a:r>
              <a:rPr lang="en-US" dirty="0"/>
              <a:t>Before you file an FCC Form 471, confirm and update the values in your applicant entity’s profile. </a:t>
            </a:r>
          </a:p>
          <a:p>
            <a:pPr lvl="1"/>
            <a:r>
              <a:rPr lang="en-US" dirty="0"/>
              <a:t>The data in your entity profile is used to calculate your discounts in the EPC system</a:t>
            </a:r>
          </a:p>
          <a:p>
            <a:r>
              <a:rPr lang="en-US" dirty="0"/>
              <a:t>Connectivity Questions</a:t>
            </a:r>
          </a:p>
          <a:p>
            <a:pPr lvl="1"/>
            <a:r>
              <a:rPr lang="en-US" dirty="0"/>
              <a:t>Must be completed in order to submit the Form 471. </a:t>
            </a:r>
          </a:p>
          <a:p>
            <a:pPr lvl="1"/>
            <a:r>
              <a:rPr lang="en-US" dirty="0"/>
              <a:t>Being part of your organization’s profile, so you only answer them once, regardless of the number of forms you file.</a:t>
            </a:r>
          </a:p>
          <a:p>
            <a:r>
              <a:rPr lang="en-US" dirty="0"/>
              <a:t>Contracts</a:t>
            </a:r>
          </a:p>
          <a:p>
            <a:pPr lvl="1"/>
            <a:r>
              <a:rPr lang="en-US" dirty="0"/>
              <a:t>Before you begin your application, enter any contracts that you will be associating with Funding Request Numbers (FRNs) in your entity’s profile</a:t>
            </a:r>
          </a:p>
          <a:p>
            <a:pPr lvl="1"/>
            <a:r>
              <a:rPr lang="en-US" dirty="0"/>
              <a:t>This includes contracts awarded in a previous funding year</a:t>
            </a:r>
          </a:p>
        </p:txBody>
      </p:sp>
      <p:sp>
        <p:nvSpPr>
          <p:cNvPr id="4" name="Slide Number Placeholder 3"/>
          <p:cNvSpPr>
            <a:spLocks noGrp="1"/>
          </p:cNvSpPr>
          <p:nvPr>
            <p:ph type="sldNum" sz="quarter" idx="12"/>
          </p:nvPr>
        </p:nvSpPr>
        <p:spPr/>
        <p:txBody>
          <a:bodyPr/>
          <a:lstStyle/>
          <a:p>
            <a:fld id="{E7E0B65A-7F83-4480-B6A7-8755A19022D9}" type="slidenum">
              <a:rPr lang="en-US" smtClean="0"/>
              <a:pPr/>
              <a:t>6</a:t>
            </a:fld>
            <a:endParaRPr lang="en-US">
              <a:solidFill>
                <a:schemeClr val="tx1"/>
              </a:solidFill>
            </a:endParaRPr>
          </a:p>
        </p:txBody>
      </p:sp>
    </p:spTree>
    <p:extLst>
      <p:ext uri="{BB962C8B-B14F-4D97-AF65-F5344CB8AC3E}">
        <p14:creationId xmlns:p14="http://schemas.microsoft.com/office/powerpoint/2010/main" val="27374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50378" y="493422"/>
            <a:ext cx="5674222" cy="1077218"/>
          </a:xfrm>
          <a:prstGeom prst="rect">
            <a:avLst/>
          </a:prstGeom>
          <a:noFill/>
        </p:spPr>
        <p:txBody>
          <a:bodyPr wrap="square" rtlCol="0">
            <a:spAutoFit/>
          </a:bodyPr>
          <a:lstStyle/>
          <a:p>
            <a:r>
              <a:rPr lang="en-US" sz="3200" dirty="0"/>
              <a:t>To access the EPC Portal, go to </a:t>
            </a:r>
            <a:r>
              <a:rPr lang="en-US" sz="3200" dirty="0">
                <a:hlinkClick r:id="rId2"/>
              </a:rPr>
              <a:t>https://portal.usac.org</a:t>
            </a:r>
            <a:endParaRPr lang="en-US" sz="3200" dirty="0"/>
          </a:p>
        </p:txBody>
      </p:sp>
      <p:pic>
        <p:nvPicPr>
          <p:cNvPr id="11" name="Picture 10"/>
          <p:cNvPicPr>
            <a:picLocks noChangeAspect="1"/>
          </p:cNvPicPr>
          <p:nvPr/>
        </p:nvPicPr>
        <p:blipFill>
          <a:blip r:embed="rId3"/>
          <a:stretch>
            <a:fillRect/>
          </a:stretch>
        </p:blipFill>
        <p:spPr>
          <a:xfrm>
            <a:off x="2692236" y="39903"/>
            <a:ext cx="6328196" cy="808567"/>
          </a:xfrm>
          <a:prstGeom prst="rect">
            <a:avLst/>
          </a:prstGeom>
        </p:spPr>
      </p:pic>
      <p:sp>
        <p:nvSpPr>
          <p:cNvPr id="15" name="TextBox 14"/>
          <p:cNvSpPr txBox="1"/>
          <p:nvPr/>
        </p:nvSpPr>
        <p:spPr>
          <a:xfrm>
            <a:off x="228600" y="5562600"/>
            <a:ext cx="5410200" cy="523220"/>
          </a:xfrm>
          <a:prstGeom prst="rect">
            <a:avLst/>
          </a:prstGeom>
          <a:noFill/>
        </p:spPr>
        <p:txBody>
          <a:bodyPr wrap="square" rtlCol="0">
            <a:spAutoFit/>
          </a:bodyPr>
          <a:lstStyle/>
          <a:p>
            <a:r>
              <a:rPr lang="en-US" sz="1400" dirty="0"/>
              <a:t>Click on “I Agree” to accept the terms.  Enter your email address as username, and password.  </a:t>
            </a:r>
          </a:p>
        </p:txBody>
      </p:sp>
      <p:pic>
        <p:nvPicPr>
          <p:cNvPr id="2" name="Picture 1">
            <a:extLst>
              <a:ext uri="{FF2B5EF4-FFF2-40B4-BE49-F238E27FC236}">
                <a16:creationId xmlns:a16="http://schemas.microsoft.com/office/drawing/2014/main" id="{AFEC2F9A-C921-4FE4-9146-A44E1FB93CE2}"/>
              </a:ext>
            </a:extLst>
          </p:cNvPr>
          <p:cNvPicPr>
            <a:picLocks noChangeAspect="1"/>
          </p:cNvPicPr>
          <p:nvPr/>
        </p:nvPicPr>
        <p:blipFill>
          <a:blip r:embed="rId4"/>
          <a:stretch>
            <a:fillRect/>
          </a:stretch>
        </p:blipFill>
        <p:spPr>
          <a:xfrm>
            <a:off x="650378" y="1828800"/>
            <a:ext cx="4031907" cy="2705622"/>
          </a:xfrm>
          <a:prstGeom prst="rect">
            <a:avLst/>
          </a:prstGeom>
        </p:spPr>
      </p:pic>
      <p:cxnSp>
        <p:nvCxnSpPr>
          <p:cNvPr id="3" name="Straight Arrow Connector 2"/>
          <p:cNvCxnSpPr>
            <a:cxnSpLocks/>
          </p:cNvCxnSpPr>
          <p:nvPr/>
        </p:nvCxnSpPr>
        <p:spPr>
          <a:xfrm flipV="1">
            <a:off x="838200" y="4118919"/>
            <a:ext cx="2895600" cy="12150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DB8172-BE6D-4BDD-8039-E5FE2A98E57D}"/>
              </a:ext>
            </a:extLst>
          </p:cNvPr>
          <p:cNvPicPr>
            <a:picLocks noChangeAspect="1"/>
          </p:cNvPicPr>
          <p:nvPr/>
        </p:nvPicPr>
        <p:blipFill>
          <a:blip r:embed="rId5"/>
          <a:stretch>
            <a:fillRect/>
          </a:stretch>
        </p:blipFill>
        <p:spPr>
          <a:xfrm>
            <a:off x="5181600" y="2551593"/>
            <a:ext cx="3374793" cy="2319241"/>
          </a:xfrm>
          <a:prstGeom prst="rect">
            <a:avLst/>
          </a:prstGeom>
        </p:spPr>
      </p:pic>
      <p:cxnSp>
        <p:nvCxnSpPr>
          <p:cNvPr id="16" name="Straight Arrow Connector 15"/>
          <p:cNvCxnSpPr>
            <a:cxnSpLocks/>
          </p:cNvCxnSpPr>
          <p:nvPr/>
        </p:nvCxnSpPr>
        <p:spPr>
          <a:xfrm flipV="1">
            <a:off x="4038600" y="4191001"/>
            <a:ext cx="1447800" cy="13715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7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133600"/>
            <a:ext cx="7738281" cy="914400"/>
          </a:xfrm>
        </p:spPr>
        <p:txBody>
          <a:bodyPr>
            <a:normAutofit fontScale="90000"/>
          </a:bodyPr>
          <a:lstStyle/>
          <a:p>
            <a:r>
              <a:rPr lang="en-US" dirty="0"/>
              <a:t>Creating the Form 471 for Category 2 Purchases</a:t>
            </a:r>
          </a:p>
        </p:txBody>
      </p:sp>
    </p:spTree>
    <p:extLst>
      <p:ext uri="{BB962C8B-B14F-4D97-AF65-F5344CB8AC3E}">
        <p14:creationId xmlns:p14="http://schemas.microsoft.com/office/powerpoint/2010/main" val="33872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1903" y="4321833"/>
            <a:ext cx="8564962" cy="1754327"/>
          </a:xfrm>
          <a:prstGeom prst="rect">
            <a:avLst/>
          </a:prstGeom>
          <a:noFill/>
          <a:ln>
            <a:solidFill>
              <a:srgbClr val="B32A1F"/>
            </a:solidFill>
          </a:ln>
        </p:spPr>
        <p:txBody>
          <a:bodyPr wrap="square" rtlCol="0">
            <a:spAutoFit/>
          </a:bodyPr>
          <a:lstStyle/>
          <a:p>
            <a:r>
              <a:rPr lang="en-US" sz="1800" dirty="0">
                <a:solidFill>
                  <a:srgbClr val="B32A1F"/>
                </a:solidFill>
              </a:rPr>
              <a:t>From the Landing Page, click on “FCC Form 471”.</a:t>
            </a:r>
          </a:p>
          <a:p>
            <a:endParaRPr lang="en-US" sz="1800" dirty="0">
              <a:solidFill>
                <a:srgbClr val="B32A1F"/>
              </a:solidFill>
            </a:endParaRPr>
          </a:p>
          <a:p>
            <a:r>
              <a:rPr lang="en-US" sz="1800" dirty="0">
                <a:solidFill>
                  <a:srgbClr val="B32A1F"/>
                </a:solidFill>
              </a:rPr>
              <a:t>Note: When you begin the FCC Form 471, the basic information about your Billed Entity will be automatically populated from your profile. If any of the information displayed is incorrect, update the organization’s profile. Once the information has been updated, it will automatically update in the form as well. </a:t>
            </a:r>
          </a:p>
        </p:txBody>
      </p:sp>
      <p:sp>
        <p:nvSpPr>
          <p:cNvPr id="11" name="TextBox 10"/>
          <p:cNvSpPr txBox="1"/>
          <p:nvPr/>
        </p:nvSpPr>
        <p:spPr>
          <a:xfrm>
            <a:off x="0" y="43679"/>
            <a:ext cx="9099951" cy="461665"/>
          </a:xfrm>
          <a:prstGeom prst="rect">
            <a:avLst/>
          </a:prstGeom>
          <a:noFill/>
        </p:spPr>
        <p:txBody>
          <a:bodyPr wrap="square" rtlCol="0">
            <a:spAutoFit/>
          </a:bodyPr>
          <a:lstStyle/>
          <a:p>
            <a:r>
              <a:rPr lang="en-US" sz="2400" b="1" dirty="0">
                <a:solidFill>
                  <a:schemeClr val="bg1"/>
                </a:solidFill>
              </a:rPr>
              <a:t>Creating the Form 471</a:t>
            </a:r>
          </a:p>
        </p:txBody>
      </p:sp>
      <p:pic>
        <p:nvPicPr>
          <p:cNvPr id="2" name="Picture 1">
            <a:extLst>
              <a:ext uri="{FF2B5EF4-FFF2-40B4-BE49-F238E27FC236}">
                <a16:creationId xmlns:a16="http://schemas.microsoft.com/office/drawing/2014/main" id="{992E08F9-225C-48AA-813B-130A8E1F7B9E}"/>
              </a:ext>
            </a:extLst>
          </p:cNvPr>
          <p:cNvPicPr>
            <a:picLocks noChangeAspect="1"/>
          </p:cNvPicPr>
          <p:nvPr/>
        </p:nvPicPr>
        <p:blipFill>
          <a:blip r:embed="rId2"/>
          <a:stretch>
            <a:fillRect/>
          </a:stretch>
        </p:blipFill>
        <p:spPr>
          <a:xfrm>
            <a:off x="317615" y="1666204"/>
            <a:ext cx="8499876" cy="2244614"/>
          </a:xfrm>
          <a:prstGeom prst="rect">
            <a:avLst/>
          </a:prstGeom>
        </p:spPr>
      </p:pic>
      <p:cxnSp>
        <p:nvCxnSpPr>
          <p:cNvPr id="14" name="Straight Arrow Connector 13"/>
          <p:cNvCxnSpPr>
            <a:cxnSpLocks/>
          </p:cNvCxnSpPr>
          <p:nvPr/>
        </p:nvCxnSpPr>
        <p:spPr>
          <a:xfrm flipV="1">
            <a:off x="5486401" y="2264530"/>
            <a:ext cx="1128583" cy="2278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03400" y="1981200"/>
            <a:ext cx="788000" cy="283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22672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22911</TotalTime>
  <Words>1996</Words>
  <Application>Microsoft Office PowerPoint</Application>
  <PresentationFormat>On-screen Show (4:3)</PresentationFormat>
  <Paragraphs>248</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ヒラギノ角ゴ Pro W3</vt:lpstr>
      <vt:lpstr>Office Theme</vt:lpstr>
      <vt:lpstr>2018 Filing a Form 471  For C2</vt:lpstr>
      <vt:lpstr>PowerPoint Presentation</vt:lpstr>
      <vt:lpstr>Purpose of Form 471</vt:lpstr>
      <vt:lpstr>When to File</vt:lpstr>
      <vt:lpstr>Filing FCC Form 471</vt:lpstr>
      <vt:lpstr>Prerequisites</vt:lpstr>
      <vt:lpstr>PowerPoint Presentation</vt:lpstr>
      <vt:lpstr>Creating the Form 471 for Category 2 Purchases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Voice Eligibility</vt:lpstr>
      <vt:lpstr>PowerPoint Presentation</vt:lpstr>
      <vt:lpstr>PowerPoint Presentation</vt:lpstr>
      <vt:lpstr>PowerPoint Presentation</vt:lpstr>
      <vt:lpstr>Choose Your Vendor</vt:lpstr>
      <vt:lpstr>Prefilled Data from Contract</vt:lpstr>
      <vt:lpstr>Dates</vt:lpstr>
      <vt:lpstr>Service Narrative</vt:lpstr>
      <vt:lpstr>PowerPoint Presentation</vt:lpstr>
      <vt:lpstr>PowerPoint Presentation</vt:lpstr>
      <vt:lpstr>Type of IC</vt:lpstr>
      <vt:lpstr>PowerPoint Presentation</vt:lpstr>
      <vt:lpstr>Cost Calculations</vt:lpstr>
      <vt:lpstr>Recipients of Service</vt:lpstr>
      <vt:lpstr>Recipients of Service</vt:lpstr>
      <vt:lpstr>Cost allocations</vt:lpstr>
      <vt:lpstr>PowerPoint Presentation</vt:lpstr>
      <vt:lpstr>PowerPoint Presentation</vt:lpstr>
      <vt:lpstr>PowerPoint Presentation</vt:lpstr>
      <vt:lpstr>PowerPoint Presentation</vt:lpstr>
      <vt:lpstr>PowerPoint Presentation</vt:lpstr>
      <vt:lpstr>Connectivity Questions</vt:lpstr>
      <vt:lpstr>PowerPoint Presentation</vt:lpstr>
      <vt:lpstr>PowerPoint Presentation</vt:lpstr>
      <vt:lpstr>PowerPoint Presentation</vt:lpstr>
      <vt:lpstr>Where did it go?</vt:lpstr>
      <vt:lpstr>Don’t Panic!</vt:lpstr>
      <vt:lpstr>PowerPoint Presentation</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Roxie Miller</cp:lastModifiedBy>
  <cp:revision>207</cp:revision>
  <dcterms:created xsi:type="dcterms:W3CDTF">2007-08-22T19:30:24Z</dcterms:created>
  <dcterms:modified xsi:type="dcterms:W3CDTF">2018-01-16T16:14:21Z</dcterms:modified>
</cp:coreProperties>
</file>