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96" r:id="rId2"/>
    <p:sldId id="297" r:id="rId3"/>
    <p:sldId id="298" r:id="rId4"/>
    <p:sldId id="300" r:id="rId5"/>
    <p:sldId id="305" r:id="rId6"/>
    <p:sldId id="304" r:id="rId7"/>
    <p:sldId id="303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2A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0853" autoAdjust="0"/>
  </p:normalViewPr>
  <p:slideViewPr>
    <p:cSldViewPr>
      <p:cViewPr varScale="1">
        <p:scale>
          <a:sx n="74" d="100"/>
          <a:sy n="74" d="100"/>
        </p:scale>
        <p:origin x="129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88"/>
    </p:cViewPr>
  </p:sorter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27F2A-08F0-4366-9A57-0EB3D38B607B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0663C-FA98-49DE-9807-8F06265A91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3294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C7FBC3-EBD2-4D7D-8710-E91A6644FB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3162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7590-9E98-F64E-83C4-6CD484911781}" type="datetime1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7A7C-3570-4203-89F8-B5F1A769E4F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WhitebackPPTCover4_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75" y="6248400"/>
            <a:ext cx="9137650" cy="600075"/>
          </a:xfrm>
          <a:prstGeom prst="rect">
            <a:avLst/>
          </a:prstGeom>
          <a:noFill/>
        </p:spPr>
      </p:pic>
      <p:pic>
        <p:nvPicPr>
          <p:cNvPr id="8" name="Picture 1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 bwMode="auto">
          <a:xfrm>
            <a:off x="0" y="6172200"/>
            <a:ext cx="9144000" cy="45720"/>
          </a:xfrm>
          <a:prstGeom prst="rect">
            <a:avLst/>
          </a:prstGeom>
          <a:solidFill>
            <a:srgbClr val="B32A1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3E80-1E8A-6447-9F70-1B4DF32F2367}" type="datetime1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A454-3A94-43BC-829F-969C4DBCD63E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2428A-9ABC-F242-B75F-9B1B79A778CA}" type="datetime1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0F4C-AA9D-4C3C-8CB0-0F69A7168FE8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572EA-545F-8C46-A901-E082722E22D8}" type="datetime1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4DB4-0820-9146-8C8B-A367DFB2535B}" type="datetime1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BCDD-0198-4513-808A-B292E7E9CAB9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E87B-8321-174D-9515-C244475FA78A}" type="datetime1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D9DE-6173-4429-8113-4364E57E7519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7931-FA57-284B-B8EE-007166427180}" type="datetime1">
              <a:rPr lang="en-US" smtClean="0"/>
              <a:t>10/31/2017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7A59-982B-405B-82B8-68E5FD6E3DBA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5ECF6-2C6C-9D41-B52B-4EFC62894678}" type="datetime1">
              <a:rPr lang="en-US" smtClean="0"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C297-ECF7-42B2-93FE-FBF3A1A8BAA6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1C24-CEF0-F747-AF9A-8CDD9EFAF951}" type="datetime1">
              <a:rPr lang="en-US" smtClean="0"/>
              <a:t>10/31/2017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C516-479E-49FA-BB38-897CB2A4DFB8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0832D-DF73-464B-BF7D-E4AA4D789F4C}" type="datetime1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BCD7-1BC7-4DF8-9760-3C3420146C69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14EF-E480-9F44-AF6E-AAFEB6152875}" type="datetime1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05CC-D61E-4E9F-9790-1980B0C430D4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7DF96-CCC9-544C-8D39-BA086426D778}" type="datetime1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850C3-AEE7-4176-96FF-968DCFC74AC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WhitebackPPTCover4_3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75" y="6248400"/>
            <a:ext cx="9137650" cy="600075"/>
          </a:xfrm>
          <a:prstGeom prst="rect">
            <a:avLst/>
          </a:prstGeom>
          <a:noFill/>
        </p:spPr>
      </p:pic>
      <p:pic>
        <p:nvPicPr>
          <p:cNvPr id="8" name="Picture 14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 bwMode="auto">
          <a:xfrm>
            <a:off x="0" y="6172200"/>
            <a:ext cx="9144000" cy="45720"/>
          </a:xfrm>
          <a:prstGeom prst="rect">
            <a:avLst/>
          </a:prstGeom>
          <a:solidFill>
            <a:srgbClr val="B32A1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versalservice.org/sl/applicants/step02/default.aspx" TargetMode="External"/><Relationship Id="rId2" Type="http://schemas.openxmlformats.org/officeDocument/2006/relationships/hyperlink" Target="https://www.fcc.gov/document/wcb-releases-eligible-services-list-e-rate-funding-year-201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google.com/document/d/1VDQbFvjkgZ3EqcCBbpQY6mzCV4F8_oNh4P5QjqjlL_I/edit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October </a:t>
            </a:r>
            <a:r>
              <a:rPr lang="en-US" dirty="0"/>
              <a:t>2017 </a:t>
            </a:r>
            <a:br>
              <a:rPr lang="en-US" dirty="0"/>
            </a:br>
            <a:r>
              <a:rPr lang="en-US" dirty="0"/>
              <a:t>Regional CTO Meetings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203835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E-Rate Update</a:t>
            </a:r>
          </a:p>
          <a:p>
            <a:endParaRPr lang="en-US" dirty="0"/>
          </a:p>
          <a:p>
            <a:r>
              <a:rPr lang="en-US" dirty="0" err="1"/>
              <a:t>Jeannene</a:t>
            </a:r>
            <a:r>
              <a:rPr lang="en-US" dirty="0"/>
              <a:t> Hurley 252-624-9878</a:t>
            </a:r>
          </a:p>
          <a:p>
            <a:r>
              <a:rPr lang="en-US" dirty="0"/>
              <a:t>Rebecca Martin 303-304-4261</a:t>
            </a:r>
          </a:p>
          <a:p>
            <a:r>
              <a:rPr lang="en-US" dirty="0"/>
              <a:t>Roxie Miller 980-285-3551</a:t>
            </a:r>
          </a:p>
          <a:p>
            <a:r>
              <a:rPr lang="en-US" dirty="0"/>
              <a:t>Mike Ramsey 828-278-9770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1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567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Form 470’s NOW!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needs for FY 2018-2019 </a:t>
            </a:r>
          </a:p>
          <a:p>
            <a:pPr lvl="1"/>
            <a:r>
              <a:rPr lang="en-US" dirty="0"/>
              <a:t>Use Eligible Services List as a guide (ESL)</a:t>
            </a:r>
          </a:p>
          <a:p>
            <a:r>
              <a:rPr lang="en-US" dirty="0"/>
              <a:t>Prepare Request for Proposal (RFP) (if needed)</a:t>
            </a:r>
          </a:p>
          <a:p>
            <a:r>
              <a:rPr lang="en-US" dirty="0"/>
              <a:t>File Form 470 </a:t>
            </a:r>
          </a:p>
          <a:p>
            <a:pPr lvl="1"/>
            <a:r>
              <a:rPr lang="en-US" dirty="0"/>
              <a:t>If RFP is being used, it </a:t>
            </a:r>
            <a:r>
              <a:rPr lang="en-US" b="1" u="sng" dirty="0"/>
              <a:t>MUST BE UPLOADED </a:t>
            </a:r>
            <a:r>
              <a:rPr lang="en-US" dirty="0"/>
              <a:t>with Form 470</a:t>
            </a:r>
          </a:p>
          <a:p>
            <a:r>
              <a:rPr lang="en-US" dirty="0"/>
              <a:t>A minimum of 28 days is required before opening and evaluating bids begins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2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45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Bids Are Received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/>
              <a:t>Preparing for Vendor Selection</a:t>
            </a:r>
          </a:p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dirty="0"/>
          </a:p>
          <a:p>
            <a:pPr marL="457200" lvl="1" indent="-457200">
              <a:spcBef>
                <a:spcPts val="0"/>
              </a:spcBef>
              <a:buFont typeface="Arial" charset="0"/>
              <a:buChar char="•"/>
            </a:pPr>
            <a:r>
              <a:rPr lang="en-US" dirty="0"/>
              <a:t>Evaluate bid responses</a:t>
            </a:r>
          </a:p>
          <a:p>
            <a:pPr marL="1314450" lvl="3" indent="-457200">
              <a:spcBef>
                <a:spcPts val="0"/>
              </a:spcBef>
              <a:buFont typeface="Wingdings" charset="2"/>
              <a:buChar char="ü"/>
            </a:pPr>
            <a:r>
              <a:rPr lang="en-US" dirty="0"/>
              <a:t>Use matrix with price being primary weighted factor</a:t>
            </a:r>
          </a:p>
          <a:p>
            <a:pPr marL="1314450" lvl="3" indent="-457200">
              <a:spcBef>
                <a:spcPts val="0"/>
              </a:spcBef>
              <a:buFont typeface="Wingdings" charset="2"/>
              <a:buChar char="ü"/>
            </a:pPr>
            <a:r>
              <a:rPr lang="en-US" dirty="0"/>
              <a:t>Document each bid response according to your organization’s policies / procedures</a:t>
            </a:r>
          </a:p>
          <a:p>
            <a:pPr marL="1314450" lvl="3" indent="-457200">
              <a:spcBef>
                <a:spcPts val="0"/>
              </a:spcBef>
              <a:buFont typeface="Wingdings" charset="2"/>
              <a:buChar char="ü"/>
            </a:pPr>
            <a:r>
              <a:rPr lang="en-US" dirty="0"/>
              <a:t>Document the date meeting is held, ensuring a minimum of 28 days has elapsed after Form 470 was posted</a:t>
            </a:r>
          </a:p>
          <a:p>
            <a:pPr marL="1314450" lvl="3" indent="-457200">
              <a:spcBef>
                <a:spcPts val="0"/>
              </a:spcBef>
              <a:buFont typeface="Wingdings" charset="2"/>
              <a:buChar char="ü"/>
            </a:pPr>
            <a:r>
              <a:rPr lang="en-US" dirty="0"/>
              <a:t>Document meeting attendees and any minutes of the meeting</a:t>
            </a:r>
          </a:p>
          <a:p>
            <a:pPr marL="457200" lvl="1" indent="-457200">
              <a:spcBef>
                <a:spcPts val="0"/>
              </a:spcBef>
              <a:buFont typeface="Arial" charset="0"/>
              <a:buChar char="•"/>
            </a:pPr>
            <a:r>
              <a:rPr lang="en-US" dirty="0"/>
              <a:t>Present the proposals to the Board (if needed)	</a:t>
            </a:r>
          </a:p>
          <a:p>
            <a:pPr marL="457200" lvl="1" indent="-457200">
              <a:spcBef>
                <a:spcPts val="0"/>
              </a:spcBef>
              <a:buFont typeface="Arial" charset="0"/>
              <a:buChar char="•"/>
            </a:pPr>
            <a:r>
              <a:rPr lang="en-US" dirty="0"/>
              <a:t>Sign contracts – pay attention to the DATES!</a:t>
            </a:r>
          </a:p>
          <a:p>
            <a:pPr marL="457200" lvl="1" indent="-457200">
              <a:spcBef>
                <a:spcPts val="0"/>
              </a:spcBef>
              <a:buFont typeface="Arial" charset="0"/>
              <a:buChar char="•"/>
            </a:pPr>
            <a:r>
              <a:rPr lang="en-US" dirty="0"/>
              <a:t>Calculate discount (with school nutrition)</a:t>
            </a:r>
          </a:p>
          <a:p>
            <a:pPr marL="457200" lvl="1" indent="-457200">
              <a:spcBef>
                <a:spcPts val="0"/>
              </a:spcBef>
              <a:buFont typeface="Arial" charset="0"/>
              <a:buChar char="•"/>
            </a:pPr>
            <a:r>
              <a:rPr lang="en-US" dirty="0"/>
              <a:t>Prepare to file FORM 471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3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758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267199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Eligible Services List for 2018 </a:t>
            </a:r>
            <a:r>
              <a:rPr lang="en-US" sz="2400" dirty="0">
                <a:hlinkClick r:id="rId2"/>
              </a:rPr>
              <a:t>https://www.fcc.gov/document/wcb-releases-eligible-services-list-e-rate-funding-year-2018</a:t>
            </a:r>
            <a:endParaRPr lang="en-US" sz="2400" dirty="0"/>
          </a:p>
          <a:p>
            <a:pPr marL="0" lvl="0" indent="0" algn="ctr">
              <a:spcBef>
                <a:spcPts val="0"/>
              </a:spcBef>
              <a:buNone/>
            </a:pPr>
            <a:endParaRPr lang="en-US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Selecting a Service Provider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2400" dirty="0">
                <a:hlinkClick r:id="rId3"/>
              </a:rPr>
              <a:t>http://www.universalservice.org/sl/applicants/step02/default.aspx</a:t>
            </a:r>
            <a:endParaRPr lang="en-US" sz="2400" dirty="0"/>
          </a:p>
          <a:p>
            <a:pPr marL="0" lvl="0" indent="0" algn="ctr">
              <a:spcBef>
                <a:spcPts val="0"/>
              </a:spcBef>
              <a:buNone/>
            </a:pPr>
            <a:endParaRPr lang="en-US" sz="2400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E-Rate Handbook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hlinkClick r:id="rId4"/>
              </a:rPr>
              <a:t>https://docs.google.com/document/d/1VDQbFvjkgZ3EqcCBbpQY6mzCV4F8_oNh4P5QjqjlL_I/edit</a:t>
            </a:r>
            <a:endParaRPr lang="en-US" sz="2400" dirty="0"/>
          </a:p>
          <a:p>
            <a:pPr marL="0" lv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4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30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2017 -REMINDER </a:t>
            </a:r>
            <a:r>
              <a:rPr lang="en-US" sz="2200" dirty="0"/>
              <a:t>Generate your FCDL/486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 are sending data on awards every week to NCDPI finance so it should be a relatively quick turnaround.  We have "net 30" payment terms on our contracts, so you could </a:t>
            </a:r>
          </a:p>
          <a:p>
            <a:pPr lvl="1"/>
            <a:r>
              <a:rPr lang="en-US" dirty="0"/>
              <a:t>Generate your FCDL and PRINT</a:t>
            </a:r>
          </a:p>
          <a:p>
            <a:pPr lvl="1"/>
            <a:r>
              <a:rPr lang="en-US" dirty="0"/>
              <a:t>File the 486</a:t>
            </a:r>
          </a:p>
          <a:p>
            <a:pPr lvl="1"/>
            <a:r>
              <a:rPr lang="en-US" dirty="0"/>
              <a:t>Create and send the PO to your vendor</a:t>
            </a:r>
          </a:p>
          <a:p>
            <a:pPr lvl="1"/>
            <a:r>
              <a:rPr lang="en-US" dirty="0"/>
              <a:t> Get your gear (and or installation scheduled)</a:t>
            </a:r>
          </a:p>
          <a:p>
            <a:pPr lvl="1"/>
            <a:r>
              <a:rPr lang="en-US" dirty="0"/>
              <a:t> Receive PRC money</a:t>
            </a:r>
          </a:p>
          <a:p>
            <a:pPr lvl="1"/>
            <a:r>
              <a:rPr lang="en-US" dirty="0"/>
              <a:t>Pay your vendor their “non-discounted” money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5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22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2017 Reminder </a:t>
            </a:r>
            <a:r>
              <a:rPr lang="en-US" sz="3200" dirty="0"/>
              <a:t>EPC, PIA and PQA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 all questions in EPC as quickly as possible</a:t>
            </a:r>
          </a:p>
          <a:p>
            <a:r>
              <a:rPr lang="en-US" dirty="0"/>
              <a:t>Contact your Regional E-rate Specialist for issues:</a:t>
            </a:r>
          </a:p>
          <a:p>
            <a:pPr lvl="1"/>
            <a:r>
              <a:rPr lang="en-US" dirty="0"/>
              <a:t>With your PIA or PQA reviewer </a:t>
            </a:r>
          </a:p>
          <a:p>
            <a:pPr lvl="1"/>
            <a:r>
              <a:rPr lang="en-US" dirty="0"/>
              <a:t>Submitting responses in EPC</a:t>
            </a:r>
          </a:p>
          <a:p>
            <a:pPr lvl="1"/>
            <a:r>
              <a:rPr lang="en-US" dirty="0"/>
              <a:t>Adding your CFO in the portal, filing 498 or uploading bank verification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6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296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  <a:p>
            <a:pPr lvl="1"/>
            <a:r>
              <a:rPr lang="en-US" dirty="0"/>
              <a:t>Northeast Region, North Central,	</a:t>
            </a:r>
          </a:p>
          <a:p>
            <a:pPr lvl="2"/>
            <a:r>
              <a:rPr lang="en-US" dirty="0" err="1"/>
              <a:t>Jeannene</a:t>
            </a:r>
            <a:r>
              <a:rPr lang="en-US" dirty="0"/>
              <a:t> Hurley, </a:t>
            </a:r>
            <a:r>
              <a:rPr lang="en-US" dirty="0" err="1"/>
              <a:t>jeannene.hurley@dpi.nc.gov</a:t>
            </a:r>
            <a:endParaRPr lang="en-US" dirty="0"/>
          </a:p>
          <a:p>
            <a:pPr lvl="1"/>
            <a:r>
              <a:rPr lang="en-US" dirty="0"/>
              <a:t>Southeast, </a:t>
            </a:r>
            <a:r>
              <a:rPr lang="en-US" dirty="0" err="1"/>
              <a:t>Sandhills</a:t>
            </a:r>
            <a:r>
              <a:rPr lang="en-US" dirty="0"/>
              <a:t>, Piedmont Triad</a:t>
            </a:r>
          </a:p>
          <a:p>
            <a:pPr lvl="2"/>
            <a:r>
              <a:rPr lang="en-US" dirty="0"/>
              <a:t>Rebecca Martin, </a:t>
            </a:r>
            <a:r>
              <a:rPr lang="en-US" dirty="0" err="1"/>
              <a:t>rebecca.martin@dpi.nc.gov</a:t>
            </a:r>
            <a:endParaRPr lang="en-US" dirty="0"/>
          </a:p>
          <a:p>
            <a:pPr lvl="1"/>
            <a:r>
              <a:rPr lang="en-US" dirty="0"/>
              <a:t>Southwest, Northwest, Western</a:t>
            </a:r>
          </a:p>
          <a:p>
            <a:pPr lvl="2"/>
            <a:r>
              <a:rPr lang="en-US" dirty="0"/>
              <a:t>Roxie Miller, </a:t>
            </a:r>
            <a:r>
              <a:rPr lang="en-US" dirty="0" err="1"/>
              <a:t>roxie.miller@dpi.nc.gov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7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183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28610</TotalTime>
  <Words>296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Wingdings</vt:lpstr>
      <vt:lpstr>ヒラギノ角ゴ Pro W3</vt:lpstr>
      <vt:lpstr>Office Theme</vt:lpstr>
      <vt:lpstr>October 2017  Regional CTO Meetings</vt:lpstr>
      <vt:lpstr>FILE Form 470’s NOW!</vt:lpstr>
      <vt:lpstr>After Bids Are Received</vt:lpstr>
      <vt:lpstr>LINKS</vt:lpstr>
      <vt:lpstr>2017 -REMINDER Generate your FCDL/486</vt:lpstr>
      <vt:lpstr>2017 Reminder EPC, PIA and PQA</vt:lpstr>
      <vt:lpstr>Questions?</vt:lpstr>
    </vt:vector>
  </TitlesOfParts>
  <Company>Shauna Queen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Shauna Queen</dc:creator>
  <cp:lastModifiedBy>Roxie Miller</cp:lastModifiedBy>
  <cp:revision>181</cp:revision>
  <dcterms:created xsi:type="dcterms:W3CDTF">2007-08-22T19:30:24Z</dcterms:created>
  <dcterms:modified xsi:type="dcterms:W3CDTF">2017-10-31T19:07:44Z</dcterms:modified>
</cp:coreProperties>
</file>