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72" r:id="rId2"/>
    <p:sldId id="259" r:id="rId3"/>
    <p:sldId id="273" r:id="rId4"/>
    <p:sldId id="274" r:id="rId5"/>
    <p:sldId id="275" r:id="rId6"/>
    <p:sldId id="276" r:id="rId7"/>
    <p:sldId id="278" r:id="rId8"/>
    <p:sldId id="277" r:id="rId9"/>
    <p:sldId id="281" r:id="rId10"/>
    <p:sldId id="283" r:id="rId11"/>
    <p:sldId id="282" r:id="rId12"/>
    <p:sldId id="285" r:id="rId13"/>
    <p:sldId id="286" r:id="rId14"/>
    <p:sldId id="284" r:id="rId15"/>
    <p:sldId id="287" r:id="rId16"/>
    <p:sldId id="288" r:id="rId17"/>
    <p:sldId id="289" r:id="rId18"/>
    <p:sldId id="290" r:id="rId19"/>
    <p:sldId id="279" r:id="rId20"/>
    <p:sldId id="280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2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2" autoAdjust="0"/>
    <p:restoredTop sz="90941"/>
  </p:normalViewPr>
  <p:slideViewPr>
    <p:cSldViewPr>
      <p:cViewPr varScale="1">
        <p:scale>
          <a:sx n="67" d="100"/>
          <a:sy n="67" d="100"/>
        </p:scale>
        <p:origin x="168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27F2A-08F0-4366-9A57-0EB3D38B607B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0663C-FA98-49DE-9807-8F06265A9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0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C7FBC3-EBD2-4D7D-8710-E91A6644FB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87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01485-E0E7-49F0-884F-C0959955D79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419-03A4-433E-955E-65364866213A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7A7C-3570-4203-89F8-B5F1A769E4F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hitebackPPTCover4_3"/>
          <p:cNvPicPr>
            <a:picLocks noChangeAspect="1" noChangeArrowheads="1"/>
          </p:cNvPicPr>
          <p:nvPr userDrawn="1"/>
        </p:nvPicPr>
        <p:blipFill>
          <a:blip r:embed="rId2" cstate="print"/>
          <a:srcRect t="91228"/>
          <a:stretch>
            <a:fillRect/>
          </a:stretch>
        </p:blipFill>
        <p:spPr bwMode="auto">
          <a:xfrm>
            <a:off x="3175" y="6248400"/>
            <a:ext cx="9137650" cy="600075"/>
          </a:xfrm>
          <a:prstGeom prst="rect">
            <a:avLst/>
          </a:prstGeom>
          <a:noFill/>
        </p:spPr>
      </p:pic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 bwMode="auto">
          <a:xfrm>
            <a:off x="0" y="6172200"/>
            <a:ext cx="9144000" cy="45720"/>
          </a:xfrm>
          <a:prstGeom prst="rect">
            <a:avLst/>
          </a:prstGeom>
          <a:solidFill>
            <a:srgbClr val="B32A1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419-03A4-433E-955E-65364866213A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A454-3A94-43BC-829F-969C4DBCD63E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419-03A4-433E-955E-65364866213A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0F4C-AA9D-4C3C-8CB0-0F69A7168FE8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419-03A4-433E-955E-65364866213A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419-03A4-433E-955E-65364866213A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BCDD-0198-4513-808A-B292E7E9CAB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419-03A4-433E-955E-65364866213A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D9DE-6173-4429-8113-4364E57E751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419-03A4-433E-955E-65364866213A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7A59-982B-405B-82B8-68E5FD6E3DBA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419-03A4-433E-955E-65364866213A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C297-ECF7-42B2-93FE-FBF3A1A8BAA6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419-03A4-433E-955E-65364866213A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C516-479E-49FA-BB38-897CB2A4DFB8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419-03A4-433E-955E-65364866213A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BCD7-1BC7-4DF8-9760-3C3420146C6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419-03A4-433E-955E-65364866213A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05CC-D61E-4E9F-9790-1980B0C430D4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CD419-03A4-433E-955E-65364866213A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850C3-AEE7-4176-96FF-968DCFC74AC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hitebackPPTCover4_3"/>
          <p:cNvPicPr>
            <a:picLocks noChangeAspect="1" noChangeArrowheads="1"/>
          </p:cNvPicPr>
          <p:nvPr userDrawn="1"/>
        </p:nvPicPr>
        <p:blipFill>
          <a:blip r:embed="rId13" cstate="print"/>
          <a:srcRect t="91228"/>
          <a:stretch>
            <a:fillRect/>
          </a:stretch>
        </p:blipFill>
        <p:spPr bwMode="auto">
          <a:xfrm>
            <a:off x="3175" y="6248400"/>
            <a:ext cx="9137650" cy="600075"/>
          </a:xfrm>
          <a:prstGeom prst="rect">
            <a:avLst/>
          </a:prstGeom>
          <a:noFill/>
        </p:spPr>
      </p:pic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 bwMode="auto">
          <a:xfrm>
            <a:off x="0" y="6172200"/>
            <a:ext cx="9144000" cy="45720"/>
          </a:xfrm>
          <a:prstGeom prst="rect">
            <a:avLst/>
          </a:prstGeom>
          <a:solidFill>
            <a:srgbClr val="B32A1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E-Rate Modernization and School Connectivity - for Local Education Agencies</a:t>
            </a:r>
            <a:br>
              <a:rPr lang="en-US" dirty="0"/>
            </a:br>
            <a:br>
              <a:rPr lang="en-US" dirty="0"/>
            </a:b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NCASBO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410200"/>
            <a:ext cx="3352800" cy="53340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School Connectivity: </a:t>
            </a:r>
          </a:p>
          <a:p>
            <a:r>
              <a:rPr lang="en-US" dirty="0"/>
              <a:t>E-Rate Services Team</a:t>
            </a:r>
          </a:p>
        </p:txBody>
      </p:sp>
    </p:spTree>
    <p:extLst>
      <p:ext uri="{BB962C8B-B14F-4D97-AF65-F5344CB8AC3E}">
        <p14:creationId xmlns:p14="http://schemas.microsoft.com/office/powerpoint/2010/main" val="449522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166199"/>
              </p:ext>
            </p:extLst>
          </p:nvPr>
        </p:nvGraphicFramePr>
        <p:xfrm>
          <a:off x="490535" y="1524000"/>
          <a:ext cx="8196267" cy="4496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4039">
                  <a:extLst>
                    <a:ext uri="{9D8B030D-6E8A-4147-A177-3AD203B41FA5}">
                      <a16:colId xmlns:a16="http://schemas.microsoft.com/office/drawing/2014/main" val="4256747580"/>
                    </a:ext>
                  </a:extLst>
                </a:gridCol>
                <a:gridCol w="1309626">
                  <a:extLst>
                    <a:ext uri="{9D8B030D-6E8A-4147-A177-3AD203B41FA5}">
                      <a16:colId xmlns:a16="http://schemas.microsoft.com/office/drawing/2014/main" val="174483938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47887144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54513799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790112374"/>
                    </a:ext>
                  </a:extLst>
                </a:gridCol>
                <a:gridCol w="1371602">
                  <a:extLst>
                    <a:ext uri="{9D8B030D-6E8A-4147-A177-3AD203B41FA5}">
                      <a16:colId xmlns:a16="http://schemas.microsoft.com/office/drawing/2014/main" val="482919029"/>
                    </a:ext>
                  </a:extLst>
                </a:gridCol>
              </a:tblGrid>
              <a:tr h="913762">
                <a:tc>
                  <a:txBody>
                    <a:bodyPr/>
                    <a:lstStyle/>
                    <a:p>
                      <a:r>
                        <a:rPr lang="en-US" dirty="0"/>
                        <a:t>If your discount is…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 gridSpan="5">
                  <a:txBody>
                    <a:bodyPr/>
                    <a:lstStyle/>
                    <a:p>
                      <a:r>
                        <a:rPr lang="en-US" dirty="0"/>
                        <a:t>Then your</a:t>
                      </a:r>
                      <a:r>
                        <a:rPr lang="en-US" baseline="0" dirty="0"/>
                        <a:t> voice discount will be: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028484"/>
                  </a:ext>
                </a:extLst>
              </a:tr>
              <a:tr h="365505"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2015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2016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2017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2018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2019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extLst>
                  <a:ext uri="{0D108BD9-81ED-4DB2-BD59-A6C34878D82A}">
                    <a16:rowId xmlns:a16="http://schemas.microsoft.com/office/drawing/2014/main" val="474123214"/>
                  </a:ext>
                </a:extLst>
              </a:tr>
              <a:tr h="407006">
                <a:tc>
                  <a:txBody>
                    <a:bodyPr/>
                    <a:lstStyle/>
                    <a:p>
                      <a:r>
                        <a:rPr lang="en-US" dirty="0"/>
                        <a:t>20%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Funding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</a:t>
                      </a:r>
                      <a:r>
                        <a:rPr lang="en-US" sz="1800" kern="1200" dirty="0"/>
                        <a:t>Funding</a:t>
                      </a:r>
                      <a:endParaRPr lang="en-US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Funding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Funding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Funding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extLst>
                  <a:ext uri="{0D108BD9-81ED-4DB2-BD59-A6C34878D82A}">
                    <a16:rowId xmlns:a16="http://schemas.microsoft.com/office/drawing/2014/main" val="2397846613"/>
                  </a:ext>
                </a:extLst>
              </a:tr>
              <a:tr h="408994">
                <a:tc>
                  <a:txBody>
                    <a:bodyPr/>
                    <a:lstStyle/>
                    <a:p>
                      <a:r>
                        <a:rPr lang="en-US" dirty="0"/>
                        <a:t>25%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Funding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Funding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Funding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Funding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extLst>
                  <a:ext uri="{0D108BD9-81ED-4DB2-BD59-A6C34878D82A}">
                    <a16:rowId xmlns:a16="http://schemas.microsoft.com/office/drawing/2014/main" val="4102134288"/>
                  </a:ext>
                </a:extLst>
              </a:tr>
              <a:tr h="365505">
                <a:tc>
                  <a:txBody>
                    <a:bodyPr/>
                    <a:lstStyle/>
                    <a:p>
                      <a:r>
                        <a:rPr lang="en-US" dirty="0"/>
                        <a:t>40%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Funding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Funding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Funding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Funding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extLst>
                  <a:ext uri="{0D108BD9-81ED-4DB2-BD59-A6C34878D82A}">
                    <a16:rowId xmlns:a16="http://schemas.microsoft.com/office/drawing/2014/main" val="2722753757"/>
                  </a:ext>
                </a:extLst>
              </a:tr>
              <a:tr h="407006">
                <a:tc>
                  <a:txBody>
                    <a:bodyPr/>
                    <a:lstStyle/>
                    <a:p>
                      <a:r>
                        <a:rPr lang="en-US" dirty="0"/>
                        <a:t>50%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Funding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Funding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Funding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extLst>
                  <a:ext uri="{0D108BD9-81ED-4DB2-BD59-A6C34878D82A}">
                    <a16:rowId xmlns:a16="http://schemas.microsoft.com/office/drawing/2014/main" val="3733448088"/>
                  </a:ext>
                </a:extLst>
              </a:tr>
              <a:tr h="407006">
                <a:tc>
                  <a:txBody>
                    <a:bodyPr/>
                    <a:lstStyle/>
                    <a:p>
                      <a:r>
                        <a:rPr lang="en-US" dirty="0"/>
                        <a:t>60%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Funding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Funding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Funding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extLst>
                  <a:ext uri="{0D108BD9-81ED-4DB2-BD59-A6C34878D82A}">
                    <a16:rowId xmlns:a16="http://schemas.microsoft.com/office/drawing/2014/main" val="1562391098"/>
                  </a:ext>
                </a:extLst>
              </a:tr>
              <a:tr h="407006">
                <a:tc>
                  <a:txBody>
                    <a:bodyPr/>
                    <a:lstStyle/>
                    <a:p>
                      <a:r>
                        <a:rPr lang="en-US" dirty="0"/>
                        <a:t>70%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Funding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Funding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extLst>
                  <a:ext uri="{0D108BD9-81ED-4DB2-BD59-A6C34878D82A}">
                    <a16:rowId xmlns:a16="http://schemas.microsoft.com/office/drawing/2014/main" val="3654050171"/>
                  </a:ext>
                </a:extLst>
              </a:tr>
              <a:tr h="407006">
                <a:tc>
                  <a:txBody>
                    <a:bodyPr/>
                    <a:lstStyle/>
                    <a:p>
                      <a:r>
                        <a:rPr lang="en-US" dirty="0"/>
                        <a:t>80%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Funding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Funding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extLst>
                  <a:ext uri="{0D108BD9-81ED-4DB2-BD59-A6C34878D82A}">
                    <a16:rowId xmlns:a16="http://schemas.microsoft.com/office/drawing/2014/main" val="2711057875"/>
                  </a:ext>
                </a:extLst>
              </a:tr>
              <a:tr h="407006">
                <a:tc>
                  <a:txBody>
                    <a:bodyPr/>
                    <a:lstStyle/>
                    <a:p>
                      <a:r>
                        <a:rPr lang="en-US" dirty="0"/>
                        <a:t>90</a:t>
                      </a:r>
                      <a:r>
                        <a:rPr lang="en-US" baseline="0" dirty="0"/>
                        <a:t>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Funding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82321" marR="82321"/>
                </a:tc>
                <a:extLst>
                  <a:ext uri="{0D108BD9-81ED-4DB2-BD59-A6C34878D82A}">
                    <a16:rowId xmlns:a16="http://schemas.microsoft.com/office/drawing/2014/main" val="1367576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412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Category 1</a:t>
            </a:r>
          </a:p>
          <a:p>
            <a:pPr marL="0" indent="0">
              <a:buNone/>
            </a:pPr>
            <a:r>
              <a:rPr lang="en-US" dirty="0"/>
              <a:t>NCREN managed by MCNC</a:t>
            </a:r>
          </a:p>
          <a:p>
            <a:r>
              <a:rPr lang="en-US" dirty="0"/>
              <a:t>State network</a:t>
            </a:r>
          </a:p>
          <a:p>
            <a:r>
              <a:rPr lang="en-US" dirty="0"/>
              <a:t>Free, high speed</a:t>
            </a:r>
          </a:p>
          <a:p>
            <a:r>
              <a:rPr lang="en-US" dirty="0"/>
              <a:t>E-rate Category 1 filed by DPI</a:t>
            </a:r>
          </a:p>
          <a:p>
            <a:pPr marL="0" indent="0">
              <a:buNone/>
            </a:pPr>
            <a:r>
              <a:rPr lang="en-US" dirty="0"/>
              <a:t>LEAs file for WAN </a:t>
            </a:r>
          </a:p>
          <a:p>
            <a:pPr marL="0" indent="0">
              <a:buNone/>
            </a:pPr>
            <a:r>
              <a:rPr lang="en-US" dirty="0"/>
              <a:t>PRC 073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69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Connections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49" y="1600200"/>
            <a:ext cx="8253113" cy="380180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Category 2</a:t>
            </a:r>
          </a:p>
          <a:p>
            <a:pPr marL="0" indent="0">
              <a:buNone/>
            </a:pPr>
            <a:r>
              <a:rPr lang="en-US" dirty="0"/>
              <a:t>State Contracts</a:t>
            </a:r>
          </a:p>
          <a:p>
            <a:pPr marL="0" indent="0">
              <a:buNone/>
            </a:pPr>
            <a:r>
              <a:rPr lang="en-US" dirty="0"/>
              <a:t>E-rate and SCI funds</a:t>
            </a:r>
          </a:p>
          <a:p>
            <a:pPr lvl="1"/>
            <a:r>
              <a:rPr lang="en-US" dirty="0"/>
              <a:t>Allocation per ADM</a:t>
            </a:r>
          </a:p>
          <a:p>
            <a:pPr lvl="1"/>
            <a:r>
              <a:rPr lang="en-US" dirty="0"/>
              <a:t>5 years</a:t>
            </a:r>
          </a:p>
          <a:p>
            <a:pPr lvl="1"/>
            <a:r>
              <a:rPr lang="en-US" dirty="0"/>
              <a:t>PRC 073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 descr="Image result for access poi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762" y="3276600"/>
            <a:ext cx="4171950" cy="238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078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84163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Filing for E-rate</a:t>
            </a:r>
          </a:p>
        </p:txBody>
      </p:sp>
      <p:pic>
        <p:nvPicPr>
          <p:cNvPr id="4" name="Content Placeholder 8" descr="Screen Shot 2017-02-15 at 6.46.43 AM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215" r="-16215"/>
          <a:stretch>
            <a:fillRect/>
          </a:stretch>
        </p:blipFill>
        <p:spPr>
          <a:xfrm>
            <a:off x="-914400" y="1427163"/>
            <a:ext cx="11032605" cy="4512829"/>
          </a:xfrm>
        </p:spPr>
      </p:pic>
    </p:spTree>
    <p:extLst>
      <p:ext uri="{BB962C8B-B14F-4D97-AF65-F5344CB8AC3E}">
        <p14:creationId xmlns:p14="http://schemas.microsoft.com/office/powerpoint/2010/main" val="3708271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Records retention</a:t>
            </a:r>
          </a:p>
        </p:txBody>
      </p:sp>
    </p:spTree>
    <p:extLst>
      <p:ext uri="{BB962C8B-B14F-4D97-AF65-F5344CB8AC3E}">
        <p14:creationId xmlns:p14="http://schemas.microsoft.com/office/powerpoint/2010/main" val="3327572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9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76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5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15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472, BEAR, is now a direct deposit to the applicant’s bank account</a:t>
            </a:r>
          </a:p>
          <a:p>
            <a:r>
              <a:rPr lang="en-US" dirty="0"/>
              <a:t>CFO must have a role in EPC</a:t>
            </a:r>
          </a:p>
          <a:p>
            <a:pPr lvl="1"/>
            <a:r>
              <a:rPr lang="en-US" dirty="0"/>
              <a:t>Form 498 – completed by “School or Library Official”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Carolina Department of Public Instruction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Deposit!</a:t>
            </a:r>
          </a:p>
        </p:txBody>
      </p:sp>
    </p:spTree>
    <p:extLst>
      <p:ext uri="{BB962C8B-B14F-4D97-AF65-F5344CB8AC3E}">
        <p14:creationId xmlns:p14="http://schemas.microsoft.com/office/powerpoint/2010/main" val="1903702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7" y="144145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…provides discounts of up to 90 percent to help eligible schools and libraries in the United States obtain affordable telecommunications and internet access.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0EEF4-FC10-4106-B4BD-6BA5C87AF135}" type="slidenum">
              <a:rPr lang="en-US" smtClean="0"/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AutoShape 2" descr="Image result for fcc"/>
          <p:cNvSpPr>
            <a:spLocks noChangeAspect="1" noChangeArrowheads="1"/>
          </p:cNvSpPr>
          <p:nvPr/>
        </p:nvSpPr>
        <p:spPr bwMode="auto">
          <a:xfrm>
            <a:off x="4395787" y="31178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Image result for fc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419600"/>
            <a:ext cx="1570534" cy="131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3821" y="4598193"/>
            <a:ext cx="3200400" cy="96202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Banking Information</a:t>
            </a:r>
          </a:p>
          <a:p>
            <a:pPr lvl="1"/>
            <a:r>
              <a:rPr lang="en-US" dirty="0"/>
              <a:t>Bank Name</a:t>
            </a:r>
          </a:p>
          <a:p>
            <a:pPr lvl="1"/>
            <a:r>
              <a:rPr lang="en-US" dirty="0"/>
              <a:t>Ban Routing Number</a:t>
            </a:r>
          </a:p>
          <a:p>
            <a:pPr lvl="1"/>
            <a:r>
              <a:rPr lang="en-US" dirty="0"/>
              <a:t>Bank Account Number</a:t>
            </a:r>
          </a:p>
          <a:p>
            <a:pPr lvl="1"/>
            <a:endParaRPr lang="en-US" dirty="0"/>
          </a:p>
          <a:p>
            <a:r>
              <a:rPr lang="en-US" dirty="0"/>
              <a:t>DUNS</a:t>
            </a:r>
          </a:p>
          <a:p>
            <a:pPr lvl="1"/>
            <a:r>
              <a:rPr lang="en-US" dirty="0"/>
              <a:t>Dunn and Bradstreet Number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North Carolina Department of Public Instruction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Needed</a:t>
            </a:r>
          </a:p>
        </p:txBody>
      </p:sp>
    </p:spTree>
    <p:extLst>
      <p:ext uri="{BB962C8B-B14F-4D97-AF65-F5344CB8AC3E}">
        <p14:creationId xmlns:p14="http://schemas.microsoft.com/office/powerpoint/2010/main" val="1316956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Digital Teaching and Learning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Legislation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dirty="0"/>
              <a:t>Plan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800" dirty="0"/>
              <a:t>Infrastructure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en-US" sz="2800" dirty="0"/>
              <a:t>E-rate</a:t>
            </a:r>
          </a:p>
        </p:txBody>
      </p:sp>
      <p:pic>
        <p:nvPicPr>
          <p:cNvPr id="1026" name="Picture 2" descr="Image result for nc digital teaching and learn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2" y="2286000"/>
            <a:ext cx="35052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681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Tech Director/CTO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/>
              <a:t>YOU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Board of Education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Superintendent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DPI Resources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Vendor(s)</a:t>
            </a:r>
          </a:p>
        </p:txBody>
      </p:sp>
      <p:sp>
        <p:nvSpPr>
          <p:cNvPr id="6" name="AutoShape 6" descr="Image result for people"/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Image result for 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949699"/>
            <a:ext cx="470535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038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Budgets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Purchasing (Form 498, Contracts, RFPs)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Audits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Insurance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Financial Statements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Accounts Payable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Document Retention (10 </a:t>
            </a:r>
            <a:r>
              <a:rPr lang="en-US" dirty="0" err="1"/>
              <a:t>yrs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583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7200" dirty="0">
                <a:latin typeface="+mj-lt"/>
              </a:rPr>
              <a:t>School Connectivity Initiative</a:t>
            </a:r>
          </a:p>
        </p:txBody>
      </p:sp>
    </p:spTree>
    <p:extLst>
      <p:ext uri="{BB962C8B-B14F-4D97-AF65-F5344CB8AC3E}">
        <p14:creationId xmlns:p14="http://schemas.microsoft.com/office/powerpoint/2010/main" val="3002491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N.C. Department of Public Instruction</a:t>
            </a:r>
          </a:p>
          <a:p>
            <a:r>
              <a:rPr lang="en-US" dirty="0"/>
              <a:t>e-NC Authority</a:t>
            </a:r>
          </a:p>
          <a:p>
            <a:r>
              <a:rPr lang="en-US" dirty="0"/>
              <a:t>N.C. Office of Information Technology Services</a:t>
            </a:r>
          </a:p>
          <a:p>
            <a:r>
              <a:rPr lang="en-US" dirty="0"/>
              <a:t>Friday Institute </a:t>
            </a:r>
          </a:p>
          <a:p>
            <a:r>
              <a:rPr lang="en-US" dirty="0"/>
              <a:t>MCNC</a:t>
            </a:r>
          </a:p>
        </p:txBody>
      </p:sp>
      <p:pic>
        <p:nvPicPr>
          <p:cNvPr id="4098" name="Picture 2" descr="Image result for tea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962400"/>
            <a:ext cx="2554832" cy="170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501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Expand the number of schools with broadband Internet access</a:t>
            </a:r>
          </a:p>
          <a:p>
            <a:r>
              <a:rPr lang="en-US" dirty="0"/>
              <a:t>Further develop communication networks for rural and underperforming schools</a:t>
            </a:r>
          </a:p>
          <a:p>
            <a:r>
              <a:rPr lang="en-US" dirty="0"/>
              <a:t>Aid in professional development</a:t>
            </a:r>
          </a:p>
          <a:p>
            <a:r>
              <a:rPr lang="en-US" dirty="0"/>
              <a:t>Develop a scalable model to maintain and enhance network services to all schools in North Carolina. </a:t>
            </a:r>
          </a:p>
        </p:txBody>
      </p:sp>
    </p:spTree>
    <p:extLst>
      <p:ext uri="{BB962C8B-B14F-4D97-AF65-F5344CB8AC3E}">
        <p14:creationId xmlns:p14="http://schemas.microsoft.com/office/powerpoint/2010/main" val="695376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828800"/>
            <a:ext cx="86106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/>
              <a:t>“High-speed broadband connections to schools and advanced Wi-Fi inside classrooms have become essential tools for teachers and students. A major conclusion of the FCC's recent modernization of the E-rate program is that local jurisdictions benefit substantially from state-level assistance in the design, procurement, and ongoing support of this complex communications infrastructure. In our nationwide review of state approaches, </a:t>
            </a:r>
            <a:r>
              <a:rPr lang="en-US" sz="1800" b="1" i="1" dirty="0">
                <a:highlight>
                  <a:srgbClr val="FFFF00"/>
                </a:highlight>
              </a:rPr>
              <a:t>we found North Carolina's model to be one of the most effective in the country</a:t>
            </a:r>
            <a:r>
              <a:rPr lang="en-US" sz="1800" i="1" dirty="0">
                <a:highlight>
                  <a:srgbClr val="FFFF00"/>
                </a:highlight>
              </a:rPr>
              <a:t>. </a:t>
            </a:r>
            <a:r>
              <a:rPr lang="en-US" sz="1800" i="1" dirty="0"/>
              <a:t>State-level support in North Carolina not only with matching financial resources but also </a:t>
            </a:r>
            <a:r>
              <a:rPr lang="en-US" sz="1800" b="1" i="1" dirty="0">
                <a:highlight>
                  <a:srgbClr val="FFFF00"/>
                </a:highlight>
              </a:rPr>
              <a:t>purchasing and technical expertise from a dedicated professional staff at the state level has had a major positive impact for schools across North Carolina that stands out as a leading national example</a:t>
            </a:r>
            <a:r>
              <a:rPr lang="en-US" sz="1800" i="1" dirty="0">
                <a:highlight>
                  <a:srgbClr val="FFFF00"/>
                </a:highlight>
              </a:rPr>
              <a:t>.”</a:t>
            </a:r>
            <a:endParaRPr lang="en-US" sz="1800" dirty="0">
              <a:highlight>
                <a:srgbClr val="FFFF00"/>
              </a:highlight>
            </a:endParaRPr>
          </a:p>
          <a:p>
            <a:pPr algn="r"/>
            <a:r>
              <a:rPr lang="en-US" sz="1200" dirty="0"/>
              <a:t>Jon Wilkins</a:t>
            </a:r>
          </a:p>
          <a:p>
            <a:pPr algn="r"/>
            <a:r>
              <a:rPr lang="en-US" sz="1200" dirty="0"/>
              <a:t>Chief of the Wireless Telecommunications Bureau </a:t>
            </a:r>
          </a:p>
          <a:p>
            <a:pPr algn="r"/>
            <a:r>
              <a:rPr lang="en-US" sz="1200" dirty="0"/>
              <a:t>Former Managing Director</a:t>
            </a:r>
          </a:p>
          <a:p>
            <a:pPr algn="r"/>
            <a:r>
              <a:rPr lang="en-US" sz="1200" dirty="0"/>
              <a:t>Federal Communications Commission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6453-F849-7448-B1D8-EE74EB6EE96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41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538</Words>
  <Application>Microsoft Office PowerPoint</Application>
  <PresentationFormat>On-screen Show (4:3)</PresentationFormat>
  <Paragraphs>137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Wingdings</vt:lpstr>
      <vt:lpstr>ヒラギノ角ゴ Pro W3</vt:lpstr>
      <vt:lpstr>Office Theme</vt:lpstr>
      <vt:lpstr>E-Rate Modernization and School Connectivity - for Local Education Agencies  NCASBO 2017</vt:lpstr>
      <vt:lpstr>What?</vt:lpstr>
      <vt:lpstr>Why?</vt:lpstr>
      <vt:lpstr>Who?</vt:lpstr>
      <vt:lpstr>Me? </vt:lpstr>
      <vt:lpstr>How?</vt:lpstr>
      <vt:lpstr>SCI</vt:lpstr>
      <vt:lpstr>SCI</vt:lpstr>
      <vt:lpstr>PowerPoint Presentation</vt:lpstr>
      <vt:lpstr>Voice</vt:lpstr>
      <vt:lpstr>Internet</vt:lpstr>
      <vt:lpstr>Internal Connections</vt:lpstr>
      <vt:lpstr>Filing for E-rate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Direct Deposit!</vt:lpstr>
      <vt:lpstr>Data Needed</vt:lpstr>
    </vt:vector>
  </TitlesOfParts>
  <Company>Shauna Queen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Barry Pace</dc:creator>
  <cp:lastModifiedBy>Roxie Miller</cp:lastModifiedBy>
  <cp:revision>38</cp:revision>
  <dcterms:created xsi:type="dcterms:W3CDTF">2007-08-22T19:30:24Z</dcterms:created>
  <dcterms:modified xsi:type="dcterms:W3CDTF">2017-07-13T16:10:10Z</dcterms:modified>
</cp:coreProperties>
</file>