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72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1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2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2" autoAdjust="0"/>
    <p:restoredTop sz="90941"/>
  </p:normalViewPr>
  <p:slideViewPr>
    <p:cSldViewPr>
      <p:cViewPr varScale="1">
        <p:scale>
          <a:sx n="67" d="100"/>
          <a:sy n="67" d="100"/>
        </p:scale>
        <p:origin x="168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27F2A-08F0-4366-9A57-0EB3D38B607B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0663C-FA98-49DE-9807-8F06265A9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0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C7FBC3-EBD2-4D7D-8710-E91A6644FB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87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01485-E0E7-49F0-884F-C0959955D79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01485-E0E7-49F0-884F-C0959955D79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01485-E0E7-49F0-884F-C0959955D79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01485-E0E7-49F0-884F-C0959955D79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01485-E0E7-49F0-884F-C0959955D79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01485-E0E7-49F0-884F-C0959955D79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01485-E0E7-49F0-884F-C0959955D79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01485-E0E7-49F0-884F-C0959955D79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01485-E0E7-49F0-884F-C0959955D79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01485-E0E7-49F0-884F-C0959955D79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01485-E0E7-49F0-884F-C0959955D79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01485-E0E7-49F0-884F-C0959955D79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419-03A4-433E-955E-65364866213A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7A7C-3570-4203-89F8-B5F1A769E4F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hitebackPPTCover4_3"/>
          <p:cNvPicPr>
            <a:picLocks noChangeAspect="1" noChangeArrowheads="1"/>
          </p:cNvPicPr>
          <p:nvPr userDrawn="1"/>
        </p:nvPicPr>
        <p:blipFill>
          <a:blip r:embed="rId2" cstate="print"/>
          <a:srcRect t="91228"/>
          <a:stretch>
            <a:fillRect/>
          </a:stretch>
        </p:blipFill>
        <p:spPr bwMode="auto">
          <a:xfrm>
            <a:off x="3175" y="6248400"/>
            <a:ext cx="9137650" cy="600075"/>
          </a:xfrm>
          <a:prstGeom prst="rect">
            <a:avLst/>
          </a:prstGeom>
          <a:noFill/>
        </p:spPr>
      </p:pic>
      <p:pic>
        <p:nvPicPr>
          <p:cNvPr id="8" name="Picture 1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 bwMode="auto">
          <a:xfrm>
            <a:off x="0" y="6172200"/>
            <a:ext cx="9144000" cy="45720"/>
          </a:xfrm>
          <a:prstGeom prst="rect">
            <a:avLst/>
          </a:prstGeom>
          <a:solidFill>
            <a:srgbClr val="B32A1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419-03A4-433E-955E-65364866213A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A454-3A94-43BC-829F-969C4DBCD63E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419-03A4-433E-955E-65364866213A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0F4C-AA9D-4C3C-8CB0-0F69A7168FE8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419-03A4-433E-955E-65364866213A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419-03A4-433E-955E-65364866213A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BCDD-0198-4513-808A-B292E7E9CAB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419-03A4-433E-955E-65364866213A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D9DE-6173-4429-8113-4364E57E751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419-03A4-433E-955E-65364866213A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7A59-982B-405B-82B8-68E5FD6E3DBA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419-03A4-433E-955E-65364866213A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C297-ECF7-42B2-93FE-FBF3A1A8BAA6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419-03A4-433E-955E-65364866213A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C516-479E-49FA-BB38-897CB2A4DFB8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419-03A4-433E-955E-65364866213A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BCD7-1BC7-4DF8-9760-3C3420146C6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419-03A4-433E-955E-65364866213A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05CC-D61E-4E9F-9790-1980B0C430D4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CD419-03A4-433E-955E-65364866213A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850C3-AEE7-4176-96FF-968DCFC74AC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hitebackPPTCover4_3"/>
          <p:cNvPicPr>
            <a:picLocks noChangeAspect="1" noChangeArrowheads="1"/>
          </p:cNvPicPr>
          <p:nvPr userDrawn="1"/>
        </p:nvPicPr>
        <p:blipFill>
          <a:blip r:embed="rId13" cstate="print"/>
          <a:srcRect t="91228"/>
          <a:stretch>
            <a:fillRect/>
          </a:stretch>
        </p:blipFill>
        <p:spPr bwMode="auto">
          <a:xfrm>
            <a:off x="3175" y="6248400"/>
            <a:ext cx="9137650" cy="600075"/>
          </a:xfrm>
          <a:prstGeom prst="rect">
            <a:avLst/>
          </a:prstGeom>
          <a:noFill/>
        </p:spPr>
      </p:pic>
      <p:pic>
        <p:nvPicPr>
          <p:cNvPr id="8" name="Picture 14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 bwMode="auto">
          <a:xfrm>
            <a:off x="0" y="6172200"/>
            <a:ext cx="9144000" cy="45720"/>
          </a:xfrm>
          <a:prstGeom prst="rect">
            <a:avLst/>
          </a:prstGeom>
          <a:solidFill>
            <a:srgbClr val="B32A1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cdlplan.fi.ncsu.ed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E-Rate Modernization and School Connectivity - for Local Education Agencies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410200"/>
            <a:ext cx="3352800" cy="5334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School Connectivity: E-Rate Services Team</a:t>
            </a:r>
          </a:p>
        </p:txBody>
      </p:sp>
    </p:spTree>
    <p:extLst>
      <p:ext uri="{BB962C8B-B14F-4D97-AF65-F5344CB8AC3E}">
        <p14:creationId xmlns:p14="http://schemas.microsoft.com/office/powerpoint/2010/main" val="449522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Provide </a:t>
            </a:r>
            <a:r>
              <a:rPr lang="en-US" dirty="0"/>
              <a:t>analysis, writing and submission of appeals to both USAC and FCC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0EEF4-FC10-4106-B4BD-6BA5C87AF135}" type="slidenum">
              <a:rPr lang="en-US" smtClean="0"/>
              <a:pPr/>
              <a:t>10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Provide audit, selective review, and HATS visit support to applicants as needed.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0EEF4-FC10-4106-B4BD-6BA5C87AF135}" type="slidenum">
              <a:rPr lang="en-US" smtClean="0"/>
              <a:pPr/>
              <a:t>11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143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List/Portal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Maintain an active listserv/information portal environment to help applicants understand E-rate requirements and gain control of the E-rate process.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0EEF4-FC10-4106-B4BD-6BA5C87AF135}" type="slidenum">
              <a:rPr lang="en-US" smtClean="0"/>
              <a:pPr/>
              <a:t>12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Easier Involvement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Increase E-rate involvement by North Carolina LEAs to maximize the use of E-rate dollars in North Carolina.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0EEF4-FC10-4106-B4BD-6BA5C87AF135}" type="slidenum">
              <a:rPr lang="en-US" smtClean="0"/>
              <a:pPr/>
              <a:t>13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Training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2800" dirty="0"/>
              <a:t>Conduct Regional E-rate Training across the state following National E-rate Training conducted by USAC to update North Carolina applicants on program requirements.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0EEF4-FC10-4106-B4BD-6BA5C87AF135}" type="slidenum">
              <a:rPr lang="en-US" smtClean="0"/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DLP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Provide support as applicants prepare their E-rate infrastructure, giving guidance and support as the applicant prepares the plan to meet the elements of the North Carolina Digital Learning Plan.</a:t>
            </a:r>
          </a:p>
          <a:p>
            <a:pPr lvl="0"/>
            <a:r>
              <a:rPr lang="en-US" dirty="0">
                <a:hlinkClick r:id="rId3"/>
              </a:rPr>
              <a:t>http://ncdlplan.fi.ncsu.edu/</a:t>
            </a:r>
            <a:endParaRPr lang="en-US" dirty="0"/>
          </a:p>
          <a:p>
            <a:pPr lvl="1"/>
            <a:r>
              <a:rPr lang="en-US" dirty="0"/>
              <a:t>The goal of the DLP is to build upon the existing foundation to develop a coherent long-term strategy that sets directions and priorities, supports innovation, and provides resources to enable the State’s educators and students to benefit fully from digital-age teaching and learning.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0EEF4-FC10-4106-B4BD-6BA5C87AF135}" type="slidenum">
              <a:rPr lang="en-US" smtClean="0"/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470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600" dirty="0"/>
              <a:t>Provide significant support as applicants complete the Form 470.  Because the Form 470 triggers the competitive bidding process, which is truly the cornerstone of the E-rate program, it is very important that this form be completed correctly and in a timely manner.  DPI’s E-rate staff will help determine what items are eligible for E-rate discount according to the Eligible Services List and provide oversight to ensure the form(s) has been completed correctly.  This may include a site visit or virtual review.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0EEF4-FC10-4106-B4BD-6BA5C87AF135}" type="slidenum">
              <a:rPr lang="en-US" smtClean="0"/>
              <a:pPr/>
              <a:t>4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471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Provide extensive support to applicants during the Form 471 application window including all elements of the form process, from choosing a provider in accordance with E-rate regulations to discount calculations to assistance during form completion.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0EEF4-FC10-4106-B4BD-6BA5C87AF135}" type="slidenum">
              <a:rPr lang="en-US" smtClean="0"/>
              <a:pPr/>
              <a:t>5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Be accessible during PIA review to help applicants successfully navigate the PIA review process with positive results.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0EEF4-FC10-4106-B4BD-6BA5C87AF135}" type="slidenum">
              <a:rPr lang="en-US" smtClean="0"/>
              <a:pPr/>
              <a:t>6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486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Monitor and provide guidance in the completion of the Form 486 to help ensure that an applicant doesn’t miss a Form 486 simply because of lack of education about the form and the E-rate process.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0EEF4-FC10-4106-B4BD-6BA5C87AF135}" type="slidenum">
              <a:rPr lang="en-US" smtClean="0"/>
              <a:pPr/>
              <a:t>7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472 (BEAR)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Monitor and provide guidance in the completion of the Form 472 to help ensure that an applicant doesn’t miss a Form 472 simply because of lack of education about the form and the E-rate process.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0EEF4-FC10-4106-B4BD-6BA5C87AF135}" type="slidenum">
              <a:rPr lang="en-US" smtClean="0"/>
              <a:pPr/>
              <a:t>8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Offer support as needed to vendors so that vendors may complete the needed paperwork to allow vendors to receive their discounts/reimbursements in a timely manner.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0EEF4-FC10-4106-B4BD-6BA5C87AF135}" type="slidenum">
              <a:rPr lang="en-US" smtClean="0"/>
              <a:pPr/>
              <a:t>9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487</Words>
  <Application>Microsoft Office PowerPoint</Application>
  <PresentationFormat>On-screen Show (4:3)</PresentationFormat>
  <Paragraphs>52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ヒラギノ角ゴ Pro W3</vt:lpstr>
      <vt:lpstr>Office Theme</vt:lpstr>
      <vt:lpstr>E-Rate Modernization and School Connectivity - for Local Education Agencies</vt:lpstr>
      <vt:lpstr>Regional Training</vt:lpstr>
      <vt:lpstr>DLP</vt:lpstr>
      <vt:lpstr>Form 470</vt:lpstr>
      <vt:lpstr>Form 471</vt:lpstr>
      <vt:lpstr>PIA Review</vt:lpstr>
      <vt:lpstr>Form 486</vt:lpstr>
      <vt:lpstr>Form 472 (BEAR)</vt:lpstr>
      <vt:lpstr>Vendors</vt:lpstr>
      <vt:lpstr>Appeals</vt:lpstr>
      <vt:lpstr>Audits</vt:lpstr>
      <vt:lpstr>List/Portal</vt:lpstr>
      <vt:lpstr>Easier Involvement</vt:lpstr>
    </vt:vector>
  </TitlesOfParts>
  <Company>Shauna Queen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Barry Pace</dc:creator>
  <cp:lastModifiedBy>Roxie Miller</cp:lastModifiedBy>
  <cp:revision>24</cp:revision>
  <dcterms:created xsi:type="dcterms:W3CDTF">2007-08-22T19:30:24Z</dcterms:created>
  <dcterms:modified xsi:type="dcterms:W3CDTF">2017-07-12T19:48:05Z</dcterms:modified>
</cp:coreProperties>
</file>