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5"/>
  </p:notesMasterIdLst>
  <p:handoutMasterIdLst>
    <p:handoutMasterId r:id="rId16"/>
  </p:handoutMasterIdLst>
  <p:sldIdLst>
    <p:sldId id="415" r:id="rId2"/>
    <p:sldId id="416" r:id="rId3"/>
    <p:sldId id="417" r:id="rId4"/>
    <p:sldId id="418" r:id="rId5"/>
    <p:sldId id="419" r:id="rId6"/>
    <p:sldId id="420" r:id="rId7"/>
    <p:sldId id="421" r:id="rId8"/>
    <p:sldId id="422" r:id="rId9"/>
    <p:sldId id="423" r:id="rId10"/>
    <p:sldId id="424" r:id="rId11"/>
    <p:sldId id="425" r:id="rId12"/>
    <p:sldId id="426" r:id="rId13"/>
    <p:sldId id="427"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2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90929"/>
  </p:normalViewPr>
  <p:slideViewPr>
    <p:cSldViewPr>
      <p:cViewPr varScale="1">
        <p:scale>
          <a:sx n="67" d="100"/>
          <a:sy n="67" d="100"/>
        </p:scale>
        <p:origin x="16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827F2A-08F0-4366-9A57-0EB3D38B607B}" type="datetimeFigureOut">
              <a:rPr lang="en-US" smtClean="0"/>
              <a:pPr/>
              <a:t>7/17/2017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70663C-FA98-49DE-9807-8F06265A9118}" type="slidenum">
              <a:rPr lang="en-US" smtClean="0"/>
              <a:pPr/>
              <a:t>‹#›</a:t>
            </a:fld>
            <a:endParaRPr lang="en-US"/>
          </a:p>
        </p:txBody>
      </p:sp>
    </p:spTree>
    <p:extLst>
      <p:ext uri="{BB962C8B-B14F-4D97-AF65-F5344CB8AC3E}">
        <p14:creationId xmlns:p14="http://schemas.microsoft.com/office/powerpoint/2010/main" val="20483294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4C7FBC3-EBD2-4D7D-8710-E91A6644FBC0}" type="slidenum">
              <a:rPr lang="en-US"/>
              <a:pPr/>
              <a:t>‹#›</a:t>
            </a:fld>
            <a:endParaRPr lang="en-US"/>
          </a:p>
        </p:txBody>
      </p:sp>
    </p:spTree>
    <p:extLst>
      <p:ext uri="{BB962C8B-B14F-4D97-AF65-F5344CB8AC3E}">
        <p14:creationId xmlns:p14="http://schemas.microsoft.com/office/powerpoint/2010/main" val="310431626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0F7590-9E98-F64E-83C4-6CD484911781}" type="datetime1">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97A7C-3570-4203-89F8-B5F1A769E4F2}" type="slidenum">
              <a:rPr lang="en-US" smtClean="0"/>
              <a:pPr/>
              <a:t>‹#›</a:t>
            </a:fld>
            <a:endParaRPr lang="en-US"/>
          </a:p>
        </p:txBody>
      </p:sp>
      <p:pic>
        <p:nvPicPr>
          <p:cNvPr id="7" name="Picture 6" descr="WhitebackPPTCover4_3"/>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175" y="6248400"/>
            <a:ext cx="9137650" cy="600075"/>
          </a:xfrm>
          <a:prstGeom prst="rect">
            <a:avLst/>
          </a:prstGeom>
          <a:noFill/>
        </p:spPr>
      </p:pic>
      <p:pic>
        <p:nvPicPr>
          <p:cNvPr id="8" name="Picture 14"/>
          <p:cNvPicPr>
            <a:picLocks noChangeAspect="1" noChangeArrowheads="1"/>
          </p:cNvPicPr>
          <p:nvPr userDrawn="1"/>
        </p:nvPicPr>
        <p:blipFill>
          <a:blip r:embed="rId3" cstate="print"/>
          <a:srcRect/>
          <a:stretch>
            <a:fillRect/>
          </a:stretch>
        </p:blipFill>
        <p:spPr bwMode="auto">
          <a:xfrm>
            <a:off x="0" y="0"/>
            <a:ext cx="9144000" cy="1295400"/>
          </a:xfrm>
          <a:prstGeom prst="rect">
            <a:avLst/>
          </a:prstGeom>
          <a:noFill/>
          <a:ln w="9525">
            <a:noFill/>
            <a:miter lim="800000"/>
            <a:headEnd/>
            <a:tailEnd/>
          </a:ln>
        </p:spPr>
      </p:pic>
      <p:sp>
        <p:nvSpPr>
          <p:cNvPr id="9" name="Rectangle 8"/>
          <p:cNvSpPr/>
          <p:nvPr userDrawn="1"/>
        </p:nvSpPr>
        <p:spPr bwMode="auto">
          <a:xfrm>
            <a:off x="0" y="6172200"/>
            <a:ext cx="9144000" cy="45720"/>
          </a:xfrm>
          <a:prstGeom prst="rect">
            <a:avLst/>
          </a:prstGeom>
          <a:solidFill>
            <a:srgbClr val="B32A1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0F3E80-1E8A-6447-9F70-1B4DF32F2367}" type="datetime1">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A454-3A94-43BC-829F-969C4DBCD63E}" type="slidenum">
              <a:rPr lang="en-US" smtClean="0"/>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2428A-9ABC-F242-B75F-9B1B79A778CA}" type="datetime1">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00F4C-AA9D-4C3C-8CB0-0F69A7168FE8}" type="slidenum">
              <a:rPr lang="en-US" smtClean="0"/>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3572EA-545F-8C46-A901-E082722E22D8}" type="datetime1">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0B65A-7F83-4480-B6A7-8755A19022D9}" type="slidenum">
              <a:rPr lang="en-US" smtClean="0"/>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E64DB4-0820-9146-8C8B-A367DFB2535B}" type="datetime1">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0BCDD-0198-4513-808A-B292E7E9CAB9}" type="slidenum">
              <a:rPr lang="en-US" smtClean="0"/>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ACE87B-8321-174D-9515-C244475FA78A}" type="datetime1">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D9DE-6173-4429-8113-4364E57E7519}" type="slidenum">
              <a:rPr lang="en-US" smtClean="0"/>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087931-FA57-284B-B8EE-007166427180}" type="datetime1">
              <a:rPr lang="en-US" smtClean="0"/>
              <a:t>7/17/2017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47A59-982B-405B-82B8-68E5FD6E3DBA}" type="slidenum">
              <a:rPr lang="en-US" smtClean="0"/>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E05ECF6-2C6C-9D41-B52B-4EFC62894678}" type="datetime1">
              <a:rPr lang="en-US" smtClean="0"/>
              <a:t>7/17/2017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5C297-ECF7-42B2-93FE-FBF3A1A8BAA6}" type="slidenum">
              <a:rPr lang="en-US" smtClean="0"/>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31C24-CEF0-F747-AF9A-8CDD9EFAF951}" type="datetime1">
              <a:rPr lang="en-US" smtClean="0"/>
              <a:t>7/17/2017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6C516-479E-49FA-BB38-897CB2A4DFB8}" type="slidenum">
              <a:rPr lang="en-US" smtClean="0"/>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40832D-DF73-464B-BF7D-E4AA4D789F4C}" type="datetime1">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DBCD7-1BC7-4DF8-9760-3C3420146C69}" type="slidenum">
              <a:rPr lang="en-US" smtClean="0"/>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3B14EF-E480-9F44-AF6E-AAFEB6152875}" type="datetime1">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D05CC-D61E-4E9F-9790-1980B0C430D4}" type="slidenum">
              <a:rPr lang="en-US" smtClean="0"/>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7DF96-CCC9-544C-8D39-BA086426D778}" type="datetime1">
              <a:rPr lang="en-US" smtClean="0"/>
              <a:t>7/17/2017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850C3-AEE7-4176-96FF-968DCFC74AC1}" type="slidenum">
              <a:rPr lang="en-US" smtClean="0"/>
              <a:pPr/>
              <a:t>‹#›</a:t>
            </a:fld>
            <a:endParaRPr lang="en-US"/>
          </a:p>
        </p:txBody>
      </p:sp>
      <p:pic>
        <p:nvPicPr>
          <p:cNvPr id="7" name="Picture 6" descr="WhitebackPPTCover4_3"/>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3175" y="6248400"/>
            <a:ext cx="9137650" cy="600075"/>
          </a:xfrm>
          <a:prstGeom prst="rect">
            <a:avLst/>
          </a:prstGeom>
          <a:noFill/>
        </p:spPr>
      </p:pic>
      <p:pic>
        <p:nvPicPr>
          <p:cNvPr id="8" name="Picture 14"/>
          <p:cNvPicPr>
            <a:picLocks noChangeAspect="1" noChangeArrowheads="1"/>
          </p:cNvPicPr>
          <p:nvPr userDrawn="1"/>
        </p:nvPicPr>
        <p:blipFill>
          <a:blip r:embed="rId14" cstate="print"/>
          <a:srcRect/>
          <a:stretch>
            <a:fillRect/>
          </a:stretch>
        </p:blipFill>
        <p:spPr bwMode="auto">
          <a:xfrm>
            <a:off x="0" y="0"/>
            <a:ext cx="9144000" cy="1295400"/>
          </a:xfrm>
          <a:prstGeom prst="rect">
            <a:avLst/>
          </a:prstGeom>
          <a:noFill/>
          <a:ln w="9525">
            <a:noFill/>
            <a:miter lim="800000"/>
            <a:headEnd/>
            <a:tailEnd/>
          </a:ln>
        </p:spPr>
      </p:pic>
      <p:sp>
        <p:nvSpPr>
          <p:cNvPr id="9" name="Rectangle 8"/>
          <p:cNvSpPr/>
          <p:nvPr userDrawn="1"/>
        </p:nvSpPr>
        <p:spPr bwMode="auto">
          <a:xfrm>
            <a:off x="0" y="6172200"/>
            <a:ext cx="9144000" cy="45720"/>
          </a:xfrm>
          <a:prstGeom prst="rect">
            <a:avLst/>
          </a:prstGeom>
          <a:solidFill>
            <a:srgbClr val="B32A1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rtal.usac.org/suite/tempo" TargetMode="External"/><Relationship Id="rId2" Type="http://schemas.openxmlformats.org/officeDocument/2006/relationships/hyperlink" Target="mailto:EPC.Application.Administrator@usac.org" TargetMode="External"/><Relationship Id="rId1" Type="http://schemas.openxmlformats.org/officeDocument/2006/relationships/slideLayout" Target="../slideLayouts/slideLayout2.xml"/><Relationship Id="rId5" Type="http://schemas.openxmlformats.org/officeDocument/2006/relationships/hyperlink" Target="tel:(888)%20203-8100" TargetMode="External"/><Relationship Id="rId4" Type="http://schemas.openxmlformats.org/officeDocument/2006/relationships/hyperlink" Target="https://portal.usac.org/suite/tempo/actions/item/koBDUvg2DtnG8p1r6RZ3mUE9jasawUJxNMEjt1osk9gRAkyfIyLPKg38raew3KsIkHIABiN4WZ6ZakPgGYocb70M7FkxHUseMxq9Q"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upport.office.com/en-us/article/Transpose-rotate-data-from-rows-to-columns-or-vice-versa-3419f2e3-beab-4318-aae5-d0f8622097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7"/>
            <a:ext cx="7772400" cy="1470025"/>
          </a:xfrm>
        </p:spPr>
        <p:txBody>
          <a:bodyPr>
            <a:normAutofit/>
          </a:bodyPr>
          <a:lstStyle/>
          <a:p>
            <a:pPr algn="ctr"/>
            <a:r>
              <a:rPr lang="en-US" sz="4000" dirty="0"/>
              <a:t>Generate your FCDL</a:t>
            </a:r>
            <a:endParaRPr lang="en-US" sz="3600" dirty="0"/>
          </a:p>
        </p:txBody>
      </p:sp>
      <p:sp>
        <p:nvSpPr>
          <p:cNvPr id="3" name="Rectangle 2"/>
          <p:cNvSpPr/>
          <p:nvPr/>
        </p:nvSpPr>
        <p:spPr>
          <a:xfrm>
            <a:off x="762000" y="2019300"/>
            <a:ext cx="7543800" cy="29337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014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 Hyperlink</a:t>
            </a:r>
          </a:p>
        </p:txBody>
      </p:sp>
      <p:pic>
        <p:nvPicPr>
          <p:cNvPr id="5" name="Content Placeholder 4" descr="Screen Shot 2016-07-23 at 5.10.59 PM.png"/>
          <p:cNvPicPr>
            <a:picLocks noGrp="1" noChangeAspect="1"/>
          </p:cNvPicPr>
          <p:nvPr>
            <p:ph idx="1"/>
          </p:nvPr>
        </p:nvPicPr>
        <p:blipFill>
          <a:blip r:embed="rId2">
            <a:extLst>
              <a:ext uri="{28A0092B-C50C-407E-A947-70E740481C1C}">
                <a14:useLocalDpi xmlns:a14="http://schemas.microsoft.com/office/drawing/2010/main" val="0"/>
              </a:ext>
            </a:extLst>
          </a:blip>
          <a:srcRect t="-423257" b="-423257"/>
          <a:stretch>
            <a:fillRect/>
          </a:stretch>
        </p:blipFill>
        <p:spPr>
          <a:xfrm>
            <a:off x="457200" y="1447800"/>
            <a:ext cx="8229600" cy="4525963"/>
          </a:xfrm>
        </p:spPr>
      </p:pic>
      <p:sp>
        <p:nvSpPr>
          <p:cNvPr id="4" name="Slide Number Placeholder 3"/>
          <p:cNvSpPr>
            <a:spLocks noGrp="1"/>
          </p:cNvSpPr>
          <p:nvPr>
            <p:ph type="sldNum" sz="quarter" idx="12"/>
          </p:nvPr>
        </p:nvSpPr>
        <p:spPr/>
        <p:txBody>
          <a:bodyPr/>
          <a:lstStyle/>
          <a:p>
            <a:fld id="{E7E0B65A-7F83-4480-B6A7-8755A19022D9}" type="slidenum">
              <a:rPr lang="en-US" smtClean="0"/>
              <a:pPr/>
              <a:t>10</a:t>
            </a:fld>
            <a:endParaRPr lang="en-US">
              <a:solidFill>
                <a:schemeClr val="tx1"/>
              </a:solidFill>
            </a:endParaRPr>
          </a:p>
        </p:txBody>
      </p:sp>
      <p:sp>
        <p:nvSpPr>
          <p:cNvPr id="6" name="TextBox 5"/>
          <p:cNvSpPr txBox="1"/>
          <p:nvPr/>
        </p:nvSpPr>
        <p:spPr>
          <a:xfrm>
            <a:off x="838200" y="1905000"/>
            <a:ext cx="7010400" cy="830997"/>
          </a:xfrm>
          <a:prstGeom prst="rect">
            <a:avLst/>
          </a:prstGeom>
          <a:noFill/>
        </p:spPr>
        <p:txBody>
          <a:bodyPr wrap="square" rtlCol="0">
            <a:spAutoFit/>
          </a:bodyPr>
          <a:lstStyle/>
          <a:p>
            <a:r>
              <a:rPr lang="en-US" dirty="0"/>
              <a:t>This link, once again, simply takes you to the Summary Page of the application.</a:t>
            </a:r>
          </a:p>
        </p:txBody>
      </p:sp>
    </p:spTree>
    <p:extLst>
      <p:ext uri="{BB962C8B-B14F-4D97-AF65-F5344CB8AC3E}">
        <p14:creationId xmlns:p14="http://schemas.microsoft.com/office/powerpoint/2010/main" val="1983621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FCDL</a:t>
            </a:r>
          </a:p>
        </p:txBody>
      </p:sp>
      <p:pic>
        <p:nvPicPr>
          <p:cNvPr id="5" name="Content Placeholder 4" descr="Screen Shot 2016-07-23 at 5.13.09 PM.png"/>
          <p:cNvPicPr>
            <a:picLocks noGrp="1" noChangeAspect="1"/>
          </p:cNvPicPr>
          <p:nvPr>
            <p:ph idx="1"/>
          </p:nvPr>
        </p:nvPicPr>
        <p:blipFill>
          <a:blip r:embed="rId2">
            <a:extLst>
              <a:ext uri="{28A0092B-C50C-407E-A947-70E740481C1C}">
                <a14:useLocalDpi xmlns:a14="http://schemas.microsoft.com/office/drawing/2010/main" val="0"/>
              </a:ext>
            </a:extLst>
          </a:blip>
          <a:srcRect l="4997" r="4997"/>
          <a:stretch>
            <a:fillRect/>
          </a:stretch>
        </p:blipFill>
        <p:spPr/>
      </p:pic>
      <p:sp>
        <p:nvSpPr>
          <p:cNvPr id="4" name="Slide Number Placeholder 3"/>
          <p:cNvSpPr>
            <a:spLocks noGrp="1"/>
          </p:cNvSpPr>
          <p:nvPr>
            <p:ph type="sldNum" sz="quarter" idx="12"/>
          </p:nvPr>
        </p:nvSpPr>
        <p:spPr/>
        <p:txBody>
          <a:bodyPr/>
          <a:lstStyle/>
          <a:p>
            <a:fld id="{E7E0B65A-7F83-4480-B6A7-8755A19022D9}" type="slidenum">
              <a:rPr lang="en-US" smtClean="0"/>
              <a:pPr/>
              <a:t>11</a:t>
            </a:fld>
            <a:endParaRPr lang="en-US">
              <a:solidFill>
                <a:schemeClr val="tx1"/>
              </a:solidFill>
            </a:endParaRPr>
          </a:p>
        </p:txBody>
      </p:sp>
      <p:sp>
        <p:nvSpPr>
          <p:cNvPr id="6" name="TextBox 5"/>
          <p:cNvSpPr txBox="1"/>
          <p:nvPr/>
        </p:nvSpPr>
        <p:spPr>
          <a:xfrm>
            <a:off x="6553200" y="1905000"/>
            <a:ext cx="2362200" cy="4154983"/>
          </a:xfrm>
          <a:prstGeom prst="rect">
            <a:avLst/>
          </a:prstGeom>
          <a:noFill/>
          <a:ln>
            <a:solidFill>
              <a:srgbClr val="B32A1F"/>
            </a:solidFill>
          </a:ln>
        </p:spPr>
        <p:txBody>
          <a:bodyPr wrap="square" rtlCol="0">
            <a:spAutoFit/>
          </a:bodyPr>
          <a:lstStyle/>
          <a:p>
            <a:r>
              <a:rPr lang="en-US" b="1" dirty="0">
                <a:solidFill>
                  <a:srgbClr val="B32A1F"/>
                </a:solidFill>
              </a:rPr>
              <a:t>At the bottom of the FCDL notification, you’ll see this list of data.  You can use your browser’s print function to print this entire page.</a:t>
            </a:r>
          </a:p>
        </p:txBody>
      </p:sp>
    </p:spTree>
    <p:extLst>
      <p:ext uri="{BB962C8B-B14F-4D97-AF65-F5344CB8AC3E}">
        <p14:creationId xmlns:p14="http://schemas.microsoft.com/office/powerpoint/2010/main" val="22993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Landing Page</a:t>
            </a:r>
          </a:p>
        </p:txBody>
      </p:sp>
      <p:sp>
        <p:nvSpPr>
          <p:cNvPr id="3" name="Content Placeholder 2"/>
          <p:cNvSpPr>
            <a:spLocks noGrp="1"/>
          </p:cNvSpPr>
          <p:nvPr>
            <p:ph idx="1"/>
          </p:nvPr>
        </p:nvSpPr>
        <p:spPr/>
        <p:txBody>
          <a:bodyPr/>
          <a:lstStyle/>
          <a:p>
            <a:r>
              <a:rPr lang="en-US" dirty="0"/>
              <a:t>Click the “matrix” in the top left to get to your home page.</a:t>
            </a:r>
          </a:p>
          <a:p>
            <a:pPr marL="0" indent="0">
              <a:buNone/>
            </a:pPr>
            <a:endParaRPr lang="en-US" dirty="0"/>
          </a:p>
        </p:txBody>
      </p:sp>
      <p:sp>
        <p:nvSpPr>
          <p:cNvPr id="4" name="Slide Number Placeholder 3"/>
          <p:cNvSpPr>
            <a:spLocks noGrp="1"/>
          </p:cNvSpPr>
          <p:nvPr>
            <p:ph type="sldNum" sz="quarter" idx="12"/>
          </p:nvPr>
        </p:nvSpPr>
        <p:spPr/>
        <p:txBody>
          <a:bodyPr/>
          <a:lstStyle/>
          <a:p>
            <a:fld id="{E7E0B65A-7F83-4480-B6A7-8755A19022D9}" type="slidenum">
              <a:rPr lang="en-US" smtClean="0"/>
              <a:pPr/>
              <a:t>12</a:t>
            </a:fld>
            <a:endParaRPr lang="en-US">
              <a:solidFill>
                <a:schemeClr val="tx1"/>
              </a:solidFill>
            </a:endParaRPr>
          </a:p>
        </p:txBody>
      </p:sp>
      <p:pic>
        <p:nvPicPr>
          <p:cNvPr id="6" name="Picture 5" descr="Screen Shot 2017-07-06 at 10.31.2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3105" y="3170497"/>
            <a:ext cx="2743200" cy="952500"/>
          </a:xfrm>
          <a:prstGeom prst="rect">
            <a:avLst/>
          </a:prstGeom>
        </p:spPr>
      </p:pic>
    </p:spTree>
    <p:extLst>
      <p:ext uri="{BB962C8B-B14F-4D97-AF65-F5344CB8AC3E}">
        <p14:creationId xmlns:p14="http://schemas.microsoft.com/office/powerpoint/2010/main" val="309309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Ready to start service?</a:t>
            </a:r>
          </a:p>
        </p:txBody>
      </p:sp>
      <p:sp>
        <p:nvSpPr>
          <p:cNvPr id="3" name="Content Placeholder 2"/>
          <p:cNvSpPr>
            <a:spLocks noGrp="1"/>
          </p:cNvSpPr>
          <p:nvPr>
            <p:ph idx="1"/>
          </p:nvPr>
        </p:nvSpPr>
        <p:spPr/>
        <p:txBody>
          <a:bodyPr>
            <a:normAutofit/>
          </a:bodyPr>
          <a:lstStyle/>
          <a:p>
            <a:r>
              <a:rPr lang="en-US" dirty="0"/>
              <a:t>C1 - Continue to file the 486</a:t>
            </a:r>
          </a:p>
          <a:p>
            <a:r>
              <a:rPr lang="en-US" dirty="0"/>
              <a:t>C2</a:t>
            </a:r>
          </a:p>
          <a:p>
            <a:pPr lvl="1"/>
            <a:r>
              <a:rPr lang="en-US" dirty="0"/>
              <a:t>If you are ready for C2 installs or to purchase gear / service, AND you are using the DPI Form 470 for your </a:t>
            </a:r>
            <a:r>
              <a:rPr lang="en-US" dirty="0" err="1"/>
              <a:t>WiFi</a:t>
            </a:r>
            <a:r>
              <a:rPr lang="en-US" dirty="0"/>
              <a:t> purchases, we will deposit the non-discounted portion of your project into your PRC 073 (LEAs) or PRC 036 (charters)</a:t>
            </a:r>
          </a:p>
          <a:p>
            <a:pPr lvl="1"/>
            <a:r>
              <a:rPr lang="en-US" dirty="0"/>
              <a:t>Continue to file the 486</a:t>
            </a:r>
          </a:p>
        </p:txBody>
      </p:sp>
      <p:sp>
        <p:nvSpPr>
          <p:cNvPr id="4" name="Slide Number Placeholder 3"/>
          <p:cNvSpPr>
            <a:spLocks noGrp="1"/>
          </p:cNvSpPr>
          <p:nvPr>
            <p:ph type="sldNum" sz="quarter" idx="12"/>
          </p:nvPr>
        </p:nvSpPr>
        <p:spPr/>
        <p:txBody>
          <a:bodyPr/>
          <a:lstStyle/>
          <a:p>
            <a:fld id="{E7E0B65A-7F83-4480-B6A7-8755A19022D9}" type="slidenum">
              <a:rPr lang="en-US" smtClean="0"/>
              <a:pPr/>
              <a:t>13</a:t>
            </a:fld>
            <a:endParaRPr lang="en-US">
              <a:solidFill>
                <a:schemeClr val="tx1"/>
              </a:solidFill>
            </a:endParaRPr>
          </a:p>
        </p:txBody>
      </p:sp>
    </p:spTree>
    <p:extLst>
      <p:ext uri="{BB962C8B-B14F-4D97-AF65-F5344CB8AC3E}">
        <p14:creationId xmlns:p14="http://schemas.microsoft.com/office/powerpoint/2010/main" val="273730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a:t>
            </a:r>
          </a:p>
        </p:txBody>
      </p:sp>
      <p:sp>
        <p:nvSpPr>
          <p:cNvPr id="3" name="Content Placeholder 2"/>
          <p:cNvSpPr>
            <a:spLocks noGrp="1"/>
          </p:cNvSpPr>
          <p:nvPr>
            <p:ph idx="1"/>
          </p:nvPr>
        </p:nvSpPr>
        <p:spPr/>
        <p:txBody>
          <a:bodyPr>
            <a:normAutofit fontScale="40000" lnSpcReduction="20000"/>
          </a:bodyPr>
          <a:lstStyle/>
          <a:p>
            <a:r>
              <a:rPr lang="en-US" dirty="0"/>
              <a:t>From: EPC Application Administrator ‪&lt;</a:t>
            </a:r>
            <a:r>
              <a:rPr lang="en-US" u="sng" dirty="0">
                <a:hlinkClick r:id="rId2"/>
              </a:rPr>
              <a:t>EPC.Application.Administrator@usac.org&gt;‬</a:t>
            </a:r>
          </a:p>
          <a:p>
            <a:r>
              <a:rPr lang="en-US" dirty="0"/>
              <a:t>Date: Sat, Jul xx, 2017 at 12:03 AM</a:t>
            </a:r>
          </a:p>
          <a:p>
            <a:r>
              <a:rPr lang="en-US" dirty="0"/>
              <a:t>Subject: EPC Notification - E-rate Funding Commitment Decision Letter (FCDL) available for Application 1701xxxxxxx</a:t>
            </a:r>
          </a:p>
          <a:p>
            <a:r>
              <a:rPr lang="en-US" dirty="0"/>
              <a:t>To:</a:t>
            </a:r>
          </a:p>
          <a:p>
            <a:endParaRPr lang="en-US" dirty="0"/>
          </a:p>
          <a:p>
            <a:r>
              <a:rPr lang="en-US" dirty="0"/>
              <a:t>Hello,</a:t>
            </a:r>
          </a:p>
          <a:p>
            <a:endParaRPr lang="en-US" dirty="0"/>
          </a:p>
          <a:p>
            <a:r>
              <a:rPr lang="en-US" dirty="0"/>
              <a:t>The Funding Commitment Decision Letter (FCDL) for application xxx (School District WAN 201xx-xx), filed by XXX COUNTY SCHOOL DISTRICT (BEN: </a:t>
            </a:r>
            <a:r>
              <a:rPr lang="en-US" dirty="0" err="1"/>
              <a:t>xxxxxx</a:t>
            </a:r>
            <a:r>
              <a:rPr lang="en-US" dirty="0"/>
              <a:t>), has been issued. To view the FCDL, login to USAC’s E-rate Productivity Center (EPC) by clicking on the link below. From your landing page, navigate to the Notification Center and click on Generate Notification for this application. If the notification has already been generated, you will instead see a link that says View Notification; click on View Notification or navigate to your News Feed to view the FCDL details.</a:t>
            </a:r>
          </a:p>
          <a:p>
            <a:endParaRPr lang="en-US" dirty="0"/>
          </a:p>
          <a:p>
            <a:r>
              <a:rPr lang="en-US" u="sng" dirty="0">
                <a:hlinkClick r:id="rId3"/>
              </a:rPr>
              <a:t>Login to EPC</a:t>
            </a:r>
          </a:p>
          <a:p>
            <a:endParaRPr lang="en-US" dirty="0"/>
          </a:p>
          <a:p>
            <a:r>
              <a:rPr lang="en-US" dirty="0"/>
              <a:t>If you have questions, or believe that you received this notification in error, please </a:t>
            </a:r>
            <a:r>
              <a:rPr lang="en-US" u="sng" dirty="0">
                <a:hlinkClick r:id="rId4"/>
              </a:rPr>
              <a:t>Contact Us or call the USAC Client Service Bureau at </a:t>
            </a:r>
            <a:r>
              <a:rPr lang="en-US" u="sng" dirty="0">
                <a:hlinkClick r:id="rId5"/>
              </a:rPr>
              <a:t>(888) 203-8100 for assistance.</a:t>
            </a:r>
          </a:p>
          <a:p>
            <a:endParaRPr lang="en-US" dirty="0"/>
          </a:p>
          <a:p>
            <a:endParaRPr lang="en-US" dirty="0"/>
          </a:p>
          <a:p>
            <a:r>
              <a:rPr lang="en-US" dirty="0"/>
              <a:t>Thank you,</a:t>
            </a:r>
          </a:p>
          <a:p>
            <a:endParaRPr lang="en-US" dirty="0"/>
          </a:p>
          <a:p>
            <a:r>
              <a:rPr lang="en-US" dirty="0"/>
              <a:t>Universal Service Administrative Company</a:t>
            </a:r>
          </a:p>
        </p:txBody>
      </p:sp>
      <p:sp>
        <p:nvSpPr>
          <p:cNvPr id="4" name="Slide Number Placeholder 3"/>
          <p:cNvSpPr>
            <a:spLocks noGrp="1"/>
          </p:cNvSpPr>
          <p:nvPr>
            <p:ph type="sldNum" sz="quarter" idx="12"/>
          </p:nvPr>
        </p:nvSpPr>
        <p:spPr/>
        <p:txBody>
          <a:bodyPr/>
          <a:lstStyle/>
          <a:p>
            <a:fld id="{E7E0B65A-7F83-4480-B6A7-8755A19022D9}" type="slidenum">
              <a:rPr lang="en-US" smtClean="0"/>
              <a:pPr/>
              <a:t>2</a:t>
            </a:fld>
            <a:endParaRPr lang="en-US">
              <a:solidFill>
                <a:schemeClr val="tx1"/>
              </a:solidFill>
            </a:endParaRPr>
          </a:p>
        </p:txBody>
      </p:sp>
    </p:spTree>
    <p:extLst>
      <p:ext uri="{BB962C8B-B14F-4D97-AF65-F5344CB8AC3E}">
        <p14:creationId xmlns:p14="http://schemas.microsoft.com/office/powerpoint/2010/main" val="205036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Landing Page</a:t>
            </a:r>
          </a:p>
        </p:txBody>
      </p:sp>
      <p:pic>
        <p:nvPicPr>
          <p:cNvPr id="5" name="Content Placeholder 4" descr="Screen Shot 2016-07-23 at 4.42.14 PM.png"/>
          <p:cNvPicPr>
            <a:picLocks noGrp="1" noChangeAspect="1"/>
          </p:cNvPicPr>
          <p:nvPr>
            <p:ph idx="1"/>
          </p:nvPr>
        </p:nvPicPr>
        <p:blipFill>
          <a:blip r:embed="rId2">
            <a:extLst>
              <a:ext uri="{28A0092B-C50C-407E-A947-70E740481C1C}">
                <a14:useLocalDpi xmlns:a14="http://schemas.microsoft.com/office/drawing/2010/main" val="0"/>
              </a:ext>
            </a:extLst>
          </a:blip>
          <a:srcRect t="-67790" b="-67790"/>
          <a:stretch>
            <a:fillRect/>
          </a:stretch>
        </p:blipFill>
        <p:spPr>
          <a:ln>
            <a:solidFill>
              <a:srgbClr val="4F81BD"/>
            </a:solidFill>
          </a:ln>
        </p:spPr>
      </p:pic>
      <p:sp>
        <p:nvSpPr>
          <p:cNvPr id="4" name="Slide Number Placeholder 3"/>
          <p:cNvSpPr>
            <a:spLocks noGrp="1"/>
          </p:cNvSpPr>
          <p:nvPr>
            <p:ph type="sldNum" sz="quarter" idx="12"/>
          </p:nvPr>
        </p:nvSpPr>
        <p:spPr/>
        <p:txBody>
          <a:bodyPr/>
          <a:lstStyle/>
          <a:p>
            <a:fld id="{E7E0B65A-7F83-4480-B6A7-8755A19022D9}" type="slidenum">
              <a:rPr lang="en-US" smtClean="0"/>
              <a:pPr/>
              <a:t>3</a:t>
            </a:fld>
            <a:endParaRPr lang="en-US">
              <a:solidFill>
                <a:schemeClr val="tx1"/>
              </a:solidFill>
            </a:endParaRPr>
          </a:p>
        </p:txBody>
      </p:sp>
      <p:sp>
        <p:nvSpPr>
          <p:cNvPr id="6" name="TextBox 5"/>
          <p:cNvSpPr txBox="1"/>
          <p:nvPr/>
        </p:nvSpPr>
        <p:spPr>
          <a:xfrm>
            <a:off x="685800" y="1600201"/>
            <a:ext cx="7848600" cy="338554"/>
          </a:xfrm>
          <a:prstGeom prst="rect">
            <a:avLst/>
          </a:prstGeom>
          <a:noFill/>
          <a:ln>
            <a:solidFill>
              <a:srgbClr val="B32A1F"/>
            </a:solidFill>
          </a:ln>
        </p:spPr>
        <p:txBody>
          <a:bodyPr wrap="square" rtlCol="0">
            <a:spAutoFit/>
          </a:bodyPr>
          <a:lstStyle/>
          <a:p>
            <a:r>
              <a:rPr lang="en-US" sz="1600" b="1" dirty="0">
                <a:solidFill>
                  <a:srgbClr val="B32A1F"/>
                </a:solidFill>
              </a:rPr>
              <a:t>From Notification Type, Choose FCDL.  Then Choose 2017as the Funding Year</a:t>
            </a:r>
          </a:p>
        </p:txBody>
      </p:sp>
      <p:cxnSp>
        <p:nvCxnSpPr>
          <p:cNvPr id="8" name="Straight Arrow Connector 7"/>
          <p:cNvCxnSpPr/>
          <p:nvPr/>
        </p:nvCxnSpPr>
        <p:spPr>
          <a:xfrm>
            <a:off x="1600200" y="1905000"/>
            <a:ext cx="838200" cy="1371600"/>
          </a:xfrm>
          <a:prstGeom prst="straightConnector1">
            <a:avLst/>
          </a:prstGeom>
          <a:ln>
            <a:solidFill>
              <a:srgbClr val="B32A1F"/>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2971800" y="1981200"/>
            <a:ext cx="2286000" cy="1676400"/>
          </a:xfrm>
          <a:prstGeom prst="straightConnector1">
            <a:avLst/>
          </a:prstGeom>
          <a:ln>
            <a:solidFill>
              <a:srgbClr val="B32A1F"/>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105400" y="5029200"/>
            <a:ext cx="3276600" cy="338554"/>
          </a:xfrm>
          <a:prstGeom prst="rect">
            <a:avLst/>
          </a:prstGeom>
          <a:noFill/>
        </p:spPr>
        <p:txBody>
          <a:bodyPr wrap="square" rtlCol="0">
            <a:spAutoFit/>
          </a:bodyPr>
          <a:lstStyle/>
          <a:p>
            <a:r>
              <a:rPr lang="en-US" sz="1600" b="1" dirty="0">
                <a:solidFill>
                  <a:srgbClr val="B32A1F"/>
                </a:solidFill>
              </a:rPr>
              <a:t>Click Generate Notification</a:t>
            </a:r>
          </a:p>
        </p:txBody>
      </p:sp>
      <p:cxnSp>
        <p:nvCxnSpPr>
          <p:cNvPr id="16" name="Straight Arrow Connector 15"/>
          <p:cNvCxnSpPr/>
          <p:nvPr/>
        </p:nvCxnSpPr>
        <p:spPr>
          <a:xfrm flipV="1">
            <a:off x="7772400" y="4648200"/>
            <a:ext cx="0" cy="304800"/>
          </a:xfrm>
          <a:prstGeom prst="straightConnector1">
            <a:avLst/>
          </a:prstGeom>
          <a:ln>
            <a:solidFill>
              <a:srgbClr val="B32A1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495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 Notification</a:t>
            </a:r>
          </a:p>
        </p:txBody>
      </p:sp>
      <p:pic>
        <p:nvPicPr>
          <p:cNvPr id="5" name="Content Placeholder 4" descr="Screen Shot 2016-07-23 at 4.49.58 PM.png"/>
          <p:cNvPicPr>
            <a:picLocks noGrp="1" noChangeAspect="1"/>
          </p:cNvPicPr>
          <p:nvPr>
            <p:ph idx="1"/>
          </p:nvPr>
        </p:nvPicPr>
        <p:blipFill>
          <a:blip r:embed="rId2">
            <a:extLst>
              <a:ext uri="{28A0092B-C50C-407E-A947-70E740481C1C}">
                <a14:useLocalDpi xmlns:a14="http://schemas.microsoft.com/office/drawing/2010/main" val="0"/>
              </a:ext>
            </a:extLst>
          </a:blip>
          <a:srcRect t="-75674" b="-75674"/>
          <a:stretch>
            <a:fillRect/>
          </a:stretch>
        </p:blipFill>
        <p:spPr/>
      </p:pic>
      <p:sp>
        <p:nvSpPr>
          <p:cNvPr id="4" name="Slide Number Placeholder 3"/>
          <p:cNvSpPr>
            <a:spLocks noGrp="1"/>
          </p:cNvSpPr>
          <p:nvPr>
            <p:ph type="sldNum" sz="quarter" idx="12"/>
          </p:nvPr>
        </p:nvSpPr>
        <p:spPr/>
        <p:txBody>
          <a:bodyPr/>
          <a:lstStyle/>
          <a:p>
            <a:fld id="{E7E0B65A-7F83-4480-B6A7-8755A19022D9}" type="slidenum">
              <a:rPr lang="en-US" smtClean="0"/>
              <a:pPr/>
              <a:t>4</a:t>
            </a:fld>
            <a:endParaRPr lang="en-US">
              <a:solidFill>
                <a:schemeClr val="tx1"/>
              </a:solidFill>
            </a:endParaRPr>
          </a:p>
        </p:txBody>
      </p:sp>
      <p:sp>
        <p:nvSpPr>
          <p:cNvPr id="6" name="TextBox 5"/>
          <p:cNvSpPr txBox="1"/>
          <p:nvPr/>
        </p:nvSpPr>
        <p:spPr>
          <a:xfrm>
            <a:off x="6248400" y="5181600"/>
            <a:ext cx="2438400" cy="338554"/>
          </a:xfrm>
          <a:prstGeom prst="rect">
            <a:avLst/>
          </a:prstGeom>
          <a:noFill/>
          <a:ln>
            <a:solidFill>
              <a:srgbClr val="B32A1F"/>
            </a:solidFill>
          </a:ln>
        </p:spPr>
        <p:txBody>
          <a:bodyPr wrap="square" rtlCol="0">
            <a:spAutoFit/>
          </a:bodyPr>
          <a:lstStyle/>
          <a:p>
            <a:r>
              <a:rPr lang="en-US" sz="1600" b="1" dirty="0">
                <a:solidFill>
                  <a:srgbClr val="B32A1F"/>
                </a:solidFill>
              </a:rPr>
              <a:t>Click View Notification</a:t>
            </a:r>
          </a:p>
        </p:txBody>
      </p:sp>
      <p:cxnSp>
        <p:nvCxnSpPr>
          <p:cNvPr id="8" name="Straight Arrow Connector 7"/>
          <p:cNvCxnSpPr/>
          <p:nvPr/>
        </p:nvCxnSpPr>
        <p:spPr>
          <a:xfrm flipV="1">
            <a:off x="8001000" y="4724400"/>
            <a:ext cx="0" cy="381000"/>
          </a:xfrm>
          <a:prstGeom prst="straightConnector1">
            <a:avLst/>
          </a:prstGeom>
          <a:ln>
            <a:solidFill>
              <a:srgbClr val="B32A1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483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FCDL (part 1)</a:t>
            </a:r>
          </a:p>
        </p:txBody>
      </p:sp>
      <p:sp>
        <p:nvSpPr>
          <p:cNvPr id="3" name="Content Placeholder 2"/>
          <p:cNvSpPr>
            <a:spLocks noGrp="1"/>
          </p:cNvSpPr>
          <p:nvPr>
            <p:ph idx="1"/>
          </p:nvPr>
        </p:nvSpPr>
        <p:spPr/>
        <p:txBody>
          <a:bodyPr>
            <a:normAutofit/>
          </a:bodyPr>
          <a:lstStyle/>
          <a:p>
            <a:pPr marL="0" indent="0">
              <a:buNone/>
            </a:pPr>
            <a:r>
              <a:rPr lang="en-US" sz="1400" b="1" dirty="0"/>
              <a:t>E-Rate Productivity Center  </a:t>
            </a:r>
            <a:r>
              <a:rPr lang="en-US" sz="1400" dirty="0"/>
              <a:t>Thank you for your Funding Year 2016 Application for Universal Service Support and for any assistance you provided throughout our review.</a:t>
            </a:r>
          </a:p>
          <a:p>
            <a:pPr marL="0" indent="0">
              <a:buNone/>
            </a:pPr>
            <a:r>
              <a:rPr lang="en-US" sz="1400" dirty="0"/>
              <a:t>This post contains your Funding Commitment Decision Letter for the FY 2016 FCC Form 471 Application Number </a:t>
            </a:r>
            <a:r>
              <a:rPr lang="en-US" sz="1400" dirty="0" err="1"/>
              <a:t>xxxxxxx</a:t>
            </a:r>
            <a:r>
              <a:rPr lang="en-US" sz="1400" dirty="0"/>
              <a:t> for XXX SCHOOL DISTRICT – BEN </a:t>
            </a:r>
            <a:r>
              <a:rPr lang="en-US" sz="1400" dirty="0" err="1"/>
              <a:t>xxxxxx</a:t>
            </a:r>
            <a:r>
              <a:rPr lang="en-US" sz="1400" dirty="0"/>
              <a:t>.  The attached .</a:t>
            </a:r>
            <a:r>
              <a:rPr lang="en-US" sz="1400" dirty="0" err="1"/>
              <a:t>csv</a:t>
            </a:r>
            <a:r>
              <a:rPr lang="en-US" sz="1400" dirty="0"/>
              <a:t> file contains information about the committed  status of the funding requests, and the FCDL Supplement contains additional important information. The FCDL date is 7/23/20xx.</a:t>
            </a:r>
          </a:p>
          <a:p>
            <a:pPr marL="0" indent="0">
              <a:buNone/>
            </a:pPr>
            <a:r>
              <a:rPr lang="en-US" sz="1400" dirty="0"/>
              <a:t>Please open the .</a:t>
            </a:r>
            <a:r>
              <a:rPr lang="en-US" sz="1400" dirty="0" err="1"/>
              <a:t>csv</a:t>
            </a:r>
            <a:r>
              <a:rPr lang="en-US" sz="1400" dirty="0"/>
              <a:t> file below for complete details about the commitments made for each of the Funding Requests.  This file can be opened in any spreadsheet program. O make the information easier to read, first select the entire spreadsheet and then expand all of the the columns in the document (in Excel, double click on the divider between the column headings, A,B, </a:t>
            </a:r>
            <a:r>
              <a:rPr lang="en-US" sz="1400" dirty="0" err="1"/>
              <a:t>etc</a:t>
            </a:r>
            <a:r>
              <a:rPr lang="en-US" sz="1400" dirty="0"/>
              <a:t>).</a:t>
            </a:r>
          </a:p>
          <a:p>
            <a:pPr marL="0" indent="0">
              <a:buNone/>
            </a:pPr>
            <a:r>
              <a:rPr lang="en-US" sz="1400" dirty="0"/>
              <a:t>We are also sending this information to your service providers so that preparations can begin for delivering services based on the approved discount(s) after you file your FCC Form 486, Receipt of Service Confirmation Form.</a:t>
            </a:r>
          </a:p>
          <a:p>
            <a:pPr marL="0" indent="0">
              <a:buNone/>
            </a:pPr>
            <a:r>
              <a:rPr lang="en-US" sz="1400" dirty="0"/>
              <a:t>The FCDL Supplement document provides more important information including steps for appealing USAC’s funding decisions.</a:t>
            </a:r>
          </a:p>
          <a:p>
            <a:pPr marL="0" indent="0">
              <a:buNone/>
            </a:pPr>
            <a:r>
              <a:rPr lang="en-US" sz="1400" dirty="0"/>
              <a:t>The “More Info” link below provides summary data about the commitments made to your company in this wave.  Click on the date/time below to display the entire notification for easy printing.</a:t>
            </a:r>
          </a:p>
        </p:txBody>
      </p:sp>
      <p:sp>
        <p:nvSpPr>
          <p:cNvPr id="4" name="Slide Number Placeholder 3"/>
          <p:cNvSpPr>
            <a:spLocks noGrp="1"/>
          </p:cNvSpPr>
          <p:nvPr>
            <p:ph type="sldNum" sz="quarter" idx="12"/>
          </p:nvPr>
        </p:nvSpPr>
        <p:spPr/>
        <p:txBody>
          <a:bodyPr/>
          <a:lstStyle/>
          <a:p>
            <a:fld id="{E7E0B65A-7F83-4480-B6A7-8755A19022D9}" type="slidenum">
              <a:rPr lang="en-US" smtClean="0"/>
              <a:pPr/>
              <a:t>5</a:t>
            </a:fld>
            <a:endParaRPr lang="en-US">
              <a:solidFill>
                <a:schemeClr val="tx1"/>
              </a:solidFill>
            </a:endParaRPr>
          </a:p>
        </p:txBody>
      </p:sp>
      <p:sp>
        <p:nvSpPr>
          <p:cNvPr id="5" name="TextBox 4"/>
          <p:cNvSpPr txBox="1"/>
          <p:nvPr/>
        </p:nvSpPr>
        <p:spPr>
          <a:xfrm>
            <a:off x="609600" y="5562600"/>
            <a:ext cx="8153400" cy="461665"/>
          </a:xfrm>
          <a:prstGeom prst="rect">
            <a:avLst/>
          </a:prstGeom>
          <a:noFill/>
        </p:spPr>
        <p:txBody>
          <a:bodyPr wrap="square" rtlCol="0">
            <a:spAutoFit/>
          </a:bodyPr>
          <a:lstStyle/>
          <a:p>
            <a:r>
              <a:rPr lang="en-US" dirty="0">
                <a:solidFill>
                  <a:srgbClr val="FF0000"/>
                </a:solidFill>
              </a:rPr>
              <a:t>Please print this page using your browser’s print function</a:t>
            </a:r>
          </a:p>
        </p:txBody>
      </p:sp>
    </p:spTree>
    <p:extLst>
      <p:ext uri="{BB962C8B-B14F-4D97-AF65-F5344CB8AC3E}">
        <p14:creationId xmlns:p14="http://schemas.microsoft.com/office/powerpoint/2010/main" val="4167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and Supplement</a:t>
            </a:r>
          </a:p>
        </p:txBody>
      </p:sp>
      <p:sp>
        <p:nvSpPr>
          <p:cNvPr id="3" name="Content Placeholder 2"/>
          <p:cNvSpPr>
            <a:spLocks noGrp="1"/>
          </p:cNvSpPr>
          <p:nvPr>
            <p:ph idx="1"/>
          </p:nvPr>
        </p:nvSpPr>
        <p:spPr/>
        <p:txBody>
          <a:bodyPr>
            <a:normAutofit/>
          </a:bodyPr>
          <a:lstStyle/>
          <a:p>
            <a:pPr marL="0" indent="0">
              <a:buNone/>
            </a:pPr>
            <a:r>
              <a:rPr lang="en-US" sz="1600" dirty="0"/>
              <a:t>Next Steps:</a:t>
            </a:r>
          </a:p>
          <a:p>
            <a:pPr marL="0" indent="0">
              <a:buNone/>
            </a:pPr>
            <a:r>
              <a:rPr lang="en-US" sz="1600" dirty="0"/>
              <a:t>-Work with your service provider to determine if you will receive discounted bills or if you will request reimbursement from USAC after paying your bills in full.</a:t>
            </a:r>
          </a:p>
          <a:p>
            <a:pPr marL="0" indent="0">
              <a:buNone/>
            </a:pPr>
            <a:r>
              <a:rPr lang="en-US" sz="1600" dirty="0"/>
              <a:t>-Review the Children’s Internet Protection Act (CIPA) requirements.</a:t>
            </a:r>
          </a:p>
          <a:p>
            <a:pPr marL="0" indent="0">
              <a:buNone/>
            </a:pPr>
            <a:r>
              <a:rPr lang="en-US" sz="1600" dirty="0"/>
              <a:t>-File the FCC Form 486 once you are ready to begin receiving services.</a:t>
            </a:r>
          </a:p>
          <a:p>
            <a:pPr marL="0" indent="0">
              <a:buNone/>
            </a:pPr>
            <a:r>
              <a:rPr lang="en-US" sz="1600" dirty="0"/>
              <a:t>-If you are paying the full bill, invoice USAC using the FCC Form 472, Billed Entity </a:t>
            </a:r>
            <a:r>
              <a:rPr lang="en-US" sz="1600" dirty="0" err="1"/>
              <a:t>Apploicant</a:t>
            </a:r>
            <a:r>
              <a:rPr lang="en-US" sz="1600" dirty="0"/>
              <a:t> Reimbursement (BEAR) Form.</a:t>
            </a:r>
          </a:p>
          <a:p>
            <a:pPr marL="0" indent="0">
              <a:buNone/>
            </a:pPr>
            <a:endParaRPr lang="en-US" sz="1600" dirty="0"/>
          </a:p>
          <a:p>
            <a:pPr marL="0" indent="0">
              <a:buNone/>
            </a:pPr>
            <a:endParaRPr lang="en-US" sz="1600" dirty="0"/>
          </a:p>
        </p:txBody>
      </p:sp>
      <p:sp>
        <p:nvSpPr>
          <p:cNvPr id="4" name="Slide Number Placeholder 3"/>
          <p:cNvSpPr>
            <a:spLocks noGrp="1"/>
          </p:cNvSpPr>
          <p:nvPr>
            <p:ph type="sldNum" sz="quarter" idx="12"/>
          </p:nvPr>
        </p:nvSpPr>
        <p:spPr/>
        <p:txBody>
          <a:bodyPr/>
          <a:lstStyle/>
          <a:p>
            <a:fld id="{E7E0B65A-7F83-4480-B6A7-8755A19022D9}" type="slidenum">
              <a:rPr lang="en-US" smtClean="0"/>
              <a:pPr/>
              <a:t>6</a:t>
            </a:fld>
            <a:endParaRPr lang="en-US">
              <a:solidFill>
                <a:schemeClr val="tx1"/>
              </a:solidFill>
            </a:endParaRPr>
          </a:p>
        </p:txBody>
      </p:sp>
      <p:pic>
        <p:nvPicPr>
          <p:cNvPr id="5" name="Picture 4" descr="Screen Shot 2016-07-23 at 5.01.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657600"/>
            <a:ext cx="8547100" cy="1714500"/>
          </a:xfrm>
          <a:prstGeom prst="rect">
            <a:avLst/>
          </a:prstGeom>
        </p:spPr>
      </p:pic>
      <p:sp>
        <p:nvSpPr>
          <p:cNvPr id="6" name="TextBox 5"/>
          <p:cNvSpPr txBox="1"/>
          <p:nvPr/>
        </p:nvSpPr>
        <p:spPr>
          <a:xfrm>
            <a:off x="304800" y="5562600"/>
            <a:ext cx="8686800" cy="461665"/>
          </a:xfrm>
          <a:prstGeom prst="rect">
            <a:avLst/>
          </a:prstGeom>
          <a:noFill/>
          <a:ln>
            <a:solidFill>
              <a:srgbClr val="B32A1F"/>
            </a:solidFill>
          </a:ln>
        </p:spPr>
        <p:txBody>
          <a:bodyPr wrap="square" rtlCol="0">
            <a:spAutoFit/>
          </a:bodyPr>
          <a:lstStyle/>
          <a:p>
            <a:r>
              <a:rPr lang="en-US" b="1" dirty="0">
                <a:solidFill>
                  <a:srgbClr val="B32A1F"/>
                </a:solidFill>
              </a:rPr>
              <a:t>Please print and save your Supplement Document!</a:t>
            </a:r>
          </a:p>
        </p:txBody>
      </p:sp>
      <p:sp>
        <p:nvSpPr>
          <p:cNvPr id="7" name="Rectangle 6"/>
          <p:cNvSpPr/>
          <p:nvPr/>
        </p:nvSpPr>
        <p:spPr>
          <a:xfrm>
            <a:off x="2057400" y="4343400"/>
            <a:ext cx="4572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45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CSV hyperlink</a:t>
            </a:r>
          </a:p>
        </p:txBody>
      </p:sp>
      <p:pic>
        <p:nvPicPr>
          <p:cNvPr id="5" name="Content Placeholder 4" descr="Screen Shot 2016-07-23 at 5.02.46 PM.png"/>
          <p:cNvPicPr>
            <a:picLocks noGrp="1" noChangeAspect="1"/>
          </p:cNvPicPr>
          <p:nvPr>
            <p:ph idx="1"/>
          </p:nvPr>
        </p:nvPicPr>
        <p:blipFill>
          <a:blip r:embed="rId2">
            <a:extLst>
              <a:ext uri="{28A0092B-C50C-407E-A947-70E740481C1C}">
                <a14:useLocalDpi xmlns:a14="http://schemas.microsoft.com/office/drawing/2010/main" val="0"/>
              </a:ext>
            </a:extLst>
          </a:blip>
          <a:srcRect t="-261800" b="-261800"/>
          <a:stretch>
            <a:fillRect/>
          </a:stretch>
        </p:blipFill>
        <p:spPr/>
      </p:pic>
      <p:sp>
        <p:nvSpPr>
          <p:cNvPr id="4" name="Slide Number Placeholder 3"/>
          <p:cNvSpPr>
            <a:spLocks noGrp="1"/>
          </p:cNvSpPr>
          <p:nvPr>
            <p:ph type="sldNum" sz="quarter" idx="12"/>
          </p:nvPr>
        </p:nvSpPr>
        <p:spPr/>
        <p:txBody>
          <a:bodyPr/>
          <a:lstStyle/>
          <a:p>
            <a:fld id="{E7E0B65A-7F83-4480-B6A7-8755A19022D9}" type="slidenum">
              <a:rPr lang="en-US" smtClean="0"/>
              <a:pPr/>
              <a:t>7</a:t>
            </a:fld>
            <a:endParaRPr lang="en-US">
              <a:solidFill>
                <a:schemeClr val="tx1"/>
              </a:solidFill>
            </a:endParaRPr>
          </a:p>
        </p:txBody>
      </p:sp>
      <p:sp>
        <p:nvSpPr>
          <p:cNvPr id="6" name="TextBox 5"/>
          <p:cNvSpPr txBox="1"/>
          <p:nvPr/>
        </p:nvSpPr>
        <p:spPr>
          <a:xfrm>
            <a:off x="838200" y="1905000"/>
            <a:ext cx="7620000" cy="461665"/>
          </a:xfrm>
          <a:prstGeom prst="rect">
            <a:avLst/>
          </a:prstGeom>
          <a:noFill/>
          <a:ln>
            <a:solidFill>
              <a:srgbClr val="B32A1F"/>
            </a:solidFill>
          </a:ln>
        </p:spPr>
        <p:txBody>
          <a:bodyPr wrap="square" rtlCol="0">
            <a:spAutoFit/>
          </a:bodyPr>
          <a:lstStyle/>
          <a:p>
            <a:r>
              <a:rPr lang="en-US" b="1" dirty="0">
                <a:solidFill>
                  <a:srgbClr val="B32A1F"/>
                </a:solidFill>
              </a:rPr>
              <a:t>Click this hyperlink to open the CSV file in Excel.</a:t>
            </a:r>
          </a:p>
        </p:txBody>
      </p:sp>
    </p:spTree>
    <p:extLst>
      <p:ext uri="{BB962C8B-B14F-4D97-AF65-F5344CB8AC3E}">
        <p14:creationId xmlns:p14="http://schemas.microsoft.com/office/powerpoint/2010/main" val="231322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 Excel File</a:t>
            </a:r>
          </a:p>
        </p:txBody>
      </p:sp>
      <p:sp>
        <p:nvSpPr>
          <p:cNvPr id="3" name="Content Placeholder 2"/>
          <p:cNvSpPr>
            <a:spLocks noGrp="1"/>
          </p:cNvSpPr>
          <p:nvPr>
            <p:ph idx="1"/>
          </p:nvPr>
        </p:nvSpPr>
        <p:spPr/>
        <p:txBody>
          <a:bodyPr>
            <a:normAutofit lnSpcReduction="10000"/>
          </a:bodyPr>
          <a:lstStyle/>
          <a:p>
            <a:r>
              <a:rPr lang="en-US" dirty="0"/>
              <a:t>CSV file opens automatically in Excel.</a:t>
            </a:r>
          </a:p>
          <a:p>
            <a:r>
              <a:rPr lang="en-US" dirty="0"/>
              <a:t>Manipulate the worksheet to view all the column headings and column data.</a:t>
            </a:r>
          </a:p>
          <a:p>
            <a:pPr lvl="1"/>
            <a:r>
              <a:rPr lang="en-US" dirty="0"/>
              <a:t>Use the </a:t>
            </a:r>
            <a:r>
              <a:rPr lang="en-US" dirty="0">
                <a:hlinkClick r:id="rId2"/>
              </a:rPr>
              <a:t>“transpose” </a:t>
            </a:r>
            <a:r>
              <a:rPr lang="en-US" dirty="0"/>
              <a:t>feature in Excel to change from a long row to a columnar format</a:t>
            </a:r>
          </a:p>
          <a:p>
            <a:r>
              <a:rPr lang="en-US" dirty="0"/>
              <a:t>Be sure you see your pre-discount funding amount in COLUMN S, your discount rate in COLUMN T, and your committed amount in COLUMN U.</a:t>
            </a:r>
          </a:p>
        </p:txBody>
      </p:sp>
      <p:sp>
        <p:nvSpPr>
          <p:cNvPr id="4" name="Slide Number Placeholder 3"/>
          <p:cNvSpPr>
            <a:spLocks noGrp="1"/>
          </p:cNvSpPr>
          <p:nvPr>
            <p:ph type="sldNum" sz="quarter" idx="12"/>
          </p:nvPr>
        </p:nvSpPr>
        <p:spPr/>
        <p:txBody>
          <a:bodyPr/>
          <a:lstStyle/>
          <a:p>
            <a:fld id="{E7E0B65A-7F83-4480-B6A7-8755A19022D9}" type="slidenum">
              <a:rPr lang="en-US" smtClean="0"/>
              <a:pPr/>
              <a:t>8</a:t>
            </a:fld>
            <a:endParaRPr lang="en-US">
              <a:solidFill>
                <a:schemeClr val="tx1"/>
              </a:solidFill>
            </a:endParaRPr>
          </a:p>
        </p:txBody>
      </p:sp>
    </p:spTree>
    <p:extLst>
      <p:ext uri="{BB962C8B-B14F-4D97-AF65-F5344CB8AC3E}">
        <p14:creationId xmlns:p14="http://schemas.microsoft.com/office/powerpoint/2010/main" val="4224517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Column W</a:t>
            </a:r>
          </a:p>
        </p:txBody>
      </p:sp>
      <p:sp>
        <p:nvSpPr>
          <p:cNvPr id="3" name="Content Placeholder 2"/>
          <p:cNvSpPr>
            <a:spLocks noGrp="1"/>
          </p:cNvSpPr>
          <p:nvPr>
            <p:ph idx="1"/>
          </p:nvPr>
        </p:nvSpPr>
        <p:spPr/>
        <p:txBody>
          <a:bodyPr/>
          <a:lstStyle/>
          <a:p>
            <a:r>
              <a:rPr lang="en-US" dirty="0"/>
              <a:t>Check for any commitment adjustment comments!</a:t>
            </a:r>
          </a:p>
          <a:p>
            <a:endParaRPr lang="en-US" dirty="0"/>
          </a:p>
          <a:p>
            <a:r>
              <a:rPr lang="en-US" dirty="0"/>
              <a:t>We are hoping that all comments say:	</a:t>
            </a:r>
          </a:p>
          <a:p>
            <a:pPr lvl="1"/>
            <a:r>
              <a:rPr lang="en-US" dirty="0">
                <a:solidFill>
                  <a:srgbClr val="000000"/>
                </a:solidFill>
                <a:latin typeface="Lucida Grande"/>
                <a:ea typeface="Lucida Grande"/>
                <a:cs typeface="Lucida Grande"/>
              </a:rPr>
              <a:t>MR1: Approved as submitted.</a:t>
            </a:r>
          </a:p>
          <a:p>
            <a:pPr lvl="1"/>
            <a:endParaRPr lang="en-US" dirty="0">
              <a:solidFill>
                <a:srgbClr val="000000"/>
              </a:solidFill>
              <a:latin typeface="Lucida Grande"/>
              <a:ea typeface="Lucida Grande"/>
              <a:cs typeface="Lucida Grande"/>
            </a:endParaRPr>
          </a:p>
          <a:p>
            <a:r>
              <a:rPr lang="en-US" dirty="0">
                <a:solidFill>
                  <a:srgbClr val="000000"/>
                </a:solidFill>
                <a:latin typeface="Lucida Grande"/>
                <a:ea typeface="Lucida Grande"/>
                <a:cs typeface="Lucida Grande"/>
              </a:rPr>
              <a:t>Save your .</a:t>
            </a:r>
            <a:r>
              <a:rPr lang="en-US" dirty="0" err="1">
                <a:solidFill>
                  <a:srgbClr val="000000"/>
                </a:solidFill>
                <a:latin typeface="Lucida Grande"/>
                <a:ea typeface="Lucida Grande"/>
                <a:cs typeface="Lucida Grande"/>
              </a:rPr>
              <a:t>csv</a:t>
            </a:r>
            <a:r>
              <a:rPr lang="en-US" dirty="0">
                <a:solidFill>
                  <a:srgbClr val="000000"/>
                </a:solidFill>
                <a:latin typeface="Lucida Grande"/>
                <a:ea typeface="Lucida Grande"/>
                <a:cs typeface="Lucida Grande"/>
              </a:rPr>
              <a:t> file!!!</a:t>
            </a:r>
            <a:endParaRPr lang="en-US" dirty="0"/>
          </a:p>
        </p:txBody>
      </p:sp>
      <p:sp>
        <p:nvSpPr>
          <p:cNvPr id="4" name="Slide Number Placeholder 3"/>
          <p:cNvSpPr>
            <a:spLocks noGrp="1"/>
          </p:cNvSpPr>
          <p:nvPr>
            <p:ph type="sldNum" sz="quarter" idx="12"/>
          </p:nvPr>
        </p:nvSpPr>
        <p:spPr/>
        <p:txBody>
          <a:bodyPr/>
          <a:lstStyle/>
          <a:p>
            <a:fld id="{E7E0B65A-7F83-4480-B6A7-8755A19022D9}" type="slidenum">
              <a:rPr lang="en-US" smtClean="0"/>
              <a:pPr/>
              <a:t>9</a:t>
            </a:fld>
            <a:endParaRPr lang="en-US">
              <a:solidFill>
                <a:schemeClr val="tx1"/>
              </a:solidFill>
            </a:endParaRPr>
          </a:p>
        </p:txBody>
      </p:sp>
    </p:spTree>
    <p:extLst>
      <p:ext uri="{BB962C8B-B14F-4D97-AF65-F5344CB8AC3E}">
        <p14:creationId xmlns:p14="http://schemas.microsoft.com/office/powerpoint/2010/main" val="593784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14601</TotalTime>
  <Words>836</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Lucida Grande</vt:lpstr>
      <vt:lpstr>ヒラギノ角ゴ Pro W3</vt:lpstr>
      <vt:lpstr>Office Theme</vt:lpstr>
      <vt:lpstr>Generate your FCDL</vt:lpstr>
      <vt:lpstr>Notification</vt:lpstr>
      <vt:lpstr>Landing Page</vt:lpstr>
      <vt:lpstr>View Notification</vt:lpstr>
      <vt:lpstr>FCDL (part 1)</vt:lpstr>
      <vt:lpstr>Next Steps and Supplement</vt:lpstr>
      <vt:lpstr>Click CSV hyperlink</vt:lpstr>
      <vt:lpstr>Edit Excel File</vt:lpstr>
      <vt:lpstr>Column W</vt:lpstr>
      <vt:lpstr>Blue Hyperlink</vt:lpstr>
      <vt:lpstr>Summary of FCDL</vt:lpstr>
      <vt:lpstr>Return to Landing Page</vt:lpstr>
      <vt:lpstr>Ready to start service?</vt:lpstr>
    </vt:vector>
  </TitlesOfParts>
  <Company>Shauna Queen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Queen</dc:creator>
  <cp:lastModifiedBy>Roxie Miller</cp:lastModifiedBy>
  <cp:revision>122</cp:revision>
  <dcterms:created xsi:type="dcterms:W3CDTF">2007-08-22T19:30:24Z</dcterms:created>
  <dcterms:modified xsi:type="dcterms:W3CDTF">2017-07-17T13:36:35Z</dcterms:modified>
</cp:coreProperties>
</file>