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96" r:id="rId2"/>
    <p:sldId id="320" r:id="rId3"/>
    <p:sldId id="306" r:id="rId4"/>
    <p:sldId id="321" r:id="rId5"/>
    <p:sldId id="322" r:id="rId6"/>
    <p:sldId id="307" r:id="rId7"/>
    <p:sldId id="308" r:id="rId8"/>
    <p:sldId id="323" r:id="rId9"/>
    <p:sldId id="309" r:id="rId10"/>
    <p:sldId id="311" r:id="rId11"/>
    <p:sldId id="310" r:id="rId12"/>
    <p:sldId id="312" r:id="rId13"/>
    <p:sldId id="313" r:id="rId14"/>
    <p:sldId id="314" r:id="rId15"/>
    <p:sldId id="315" r:id="rId16"/>
    <p:sldId id="316" r:id="rId17"/>
    <p:sldId id="329" r:id="rId18"/>
    <p:sldId id="317" r:id="rId19"/>
    <p:sldId id="318" r:id="rId20"/>
    <p:sldId id="324" r:id="rId21"/>
    <p:sldId id="325" r:id="rId22"/>
    <p:sldId id="326" r:id="rId23"/>
    <p:sldId id="327" r:id="rId24"/>
    <p:sldId id="328" r:id="rId25"/>
    <p:sldId id="330" r:id="rId26"/>
    <p:sldId id="332" r:id="rId27"/>
    <p:sldId id="331" r:id="rId28"/>
    <p:sldId id="333" r:id="rId29"/>
    <p:sldId id="334" r:id="rId30"/>
    <p:sldId id="335" r:id="rId31"/>
    <p:sldId id="336" r:id="rId32"/>
    <p:sldId id="319" r:id="rId33"/>
    <p:sldId id="337" r:id="rId34"/>
    <p:sldId id="338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39" r:id="rId44"/>
    <p:sldId id="348" r:id="rId45"/>
    <p:sldId id="349" r:id="rId46"/>
    <p:sldId id="359" r:id="rId47"/>
    <p:sldId id="350" r:id="rId48"/>
    <p:sldId id="351" r:id="rId49"/>
    <p:sldId id="353" r:id="rId50"/>
    <p:sldId id="354" r:id="rId51"/>
    <p:sldId id="360" r:id="rId52"/>
    <p:sldId id="355" r:id="rId53"/>
    <p:sldId id="356" r:id="rId54"/>
    <p:sldId id="361" r:id="rId55"/>
    <p:sldId id="357" r:id="rId56"/>
    <p:sldId id="358" r:id="rId57"/>
    <p:sldId id="352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853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590-9E98-F64E-83C4-6CD484911781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E80-1E8A-6447-9F70-1B4DF32F2367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428A-9ABC-F242-B75F-9B1B79A778CA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2EA-545F-8C46-A901-E082722E22D8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4DB4-0820-9146-8C8B-A367DFB2535B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E87B-8321-174D-9515-C244475FA78A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931-FA57-284B-B8EE-007166427180}" type="datetime1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CF6-2C6C-9D41-B52B-4EFC62894678}" type="datetime1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C24-CEF0-F747-AF9A-8CDD9EFAF951}" type="datetime1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32D-DF73-464B-BF7D-E4AA4D789F4C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14EF-E480-9F44-AF6E-AAFEB6152875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F96-CCC9-544C-8D39-BA086426D778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martin@dpi.nc.gov" TargetMode="External"/><Relationship Id="rId2" Type="http://schemas.openxmlformats.org/officeDocument/2006/relationships/hyperlink" Target="mailto:jeannene.hurley@dpi.nc.go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chael.ramsey@dpi.nc.gov" TargetMode="External"/><Relationship Id="rId4" Type="http://schemas.openxmlformats.org/officeDocument/2006/relationships/hyperlink" Target="mailto:roxie.miller@dpi.nc.g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Filing the FCC Form 470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48600" cy="1295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Special thanks to Julie Trent Schell (</a:t>
            </a:r>
            <a:r>
              <a:rPr lang="en-US" sz="2000" dirty="0" err="1"/>
              <a:t>E-rate</a:t>
            </a:r>
            <a:r>
              <a:rPr lang="en-US" sz="2000" dirty="0"/>
              <a:t> PA) </a:t>
            </a:r>
          </a:p>
          <a:p>
            <a:r>
              <a:rPr lang="en-US" sz="2000" dirty="0"/>
              <a:t>and Anne Perloff (</a:t>
            </a:r>
            <a:r>
              <a:rPr lang="en-US" sz="2000" dirty="0" err="1"/>
              <a:t>E-rate</a:t>
            </a:r>
            <a:r>
              <a:rPr lang="en-US" sz="2000" dirty="0"/>
              <a:t> 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C08CF9-270B-42C1-ADE5-14447E282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720056"/>
            <a:ext cx="8058150" cy="4286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5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B908E0-7D07-42DE-AED8-35DC67100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412" y="1600200"/>
            <a:ext cx="7215175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C866D-42C5-4933-BAFC-520BD8AD1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1905000"/>
            <a:ext cx="7810500" cy="2628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7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0819B-1AFE-4CF1-A714-CDD115DEA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2386806"/>
            <a:ext cx="8039100" cy="2952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1F55F-4DC3-414C-9A87-69DA525B5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" y="1981200"/>
            <a:ext cx="7962900" cy="2705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6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10927-0E8B-435F-A9D1-30724285F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7" y="2586831"/>
            <a:ext cx="8010525" cy="2552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F8714-B9D3-401E-8014-ED3892B38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822936"/>
            <a:ext cx="2257425" cy="41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68703-A004-442A-A6DE-CC41A0042998}"/>
              </a:ext>
            </a:extLst>
          </p:cNvPr>
          <p:cNvSpPr txBox="1"/>
          <p:nvPr/>
        </p:nvSpPr>
        <p:spPr>
          <a:xfrm>
            <a:off x="2057400" y="1600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Beware of the Black hole!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2AA6BA-A71D-46F7-B80A-175D2850C2A1}"/>
              </a:ext>
            </a:extLst>
          </p:cNvPr>
          <p:cNvCxnSpPr/>
          <p:nvPr/>
        </p:nvCxnSpPr>
        <p:spPr>
          <a:xfrm>
            <a:off x="2667000" y="2061865"/>
            <a:ext cx="3352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0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79C981-582F-4147-8BC6-D4B60DD63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329656"/>
            <a:ext cx="7620000" cy="3067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9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5EB98-E4AB-4094-96B4-0C1E78F32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 470: Part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1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4F8FE-B9C0-462F-92BB-220779585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05" y="1600200"/>
            <a:ext cx="7850590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983CB-1E27-4364-8FC5-F3D099EFFE9E}"/>
              </a:ext>
            </a:extLst>
          </p:cNvPr>
          <p:cNvSpPr txBox="1"/>
          <p:nvPr/>
        </p:nvSpPr>
        <p:spPr>
          <a:xfrm>
            <a:off x="798226" y="5664498"/>
            <a:ext cx="453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school/district/library name</a:t>
            </a:r>
          </a:p>
        </p:txBody>
      </p:sp>
    </p:spTree>
    <p:extLst>
      <p:ext uri="{BB962C8B-B14F-4D97-AF65-F5344CB8AC3E}">
        <p14:creationId xmlns:p14="http://schemas.microsoft.com/office/powerpoint/2010/main" val="4219134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AD1CE-9A79-4E64-B259-C69C66454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86" y="1412272"/>
            <a:ext cx="2095971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3228F-DC9F-424F-B458-38521FEE9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47" y="1600200"/>
            <a:ext cx="5762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D23B-B514-4A52-8E9F-D6401D83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C765-559E-4CCE-9FFD-D1286316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a 470 when you are seeking new contracts for services OR month-to-month services</a:t>
            </a:r>
          </a:p>
          <a:p>
            <a:r>
              <a:rPr lang="en-US" dirty="0"/>
              <a:t>Not required when using contract extensions on existing contracts</a:t>
            </a:r>
          </a:p>
          <a:p>
            <a:r>
              <a:rPr lang="en-US" dirty="0"/>
              <a:t>Category 2 contracts already covered by DPI</a:t>
            </a:r>
          </a:p>
          <a:p>
            <a:r>
              <a:rPr lang="en-US" dirty="0"/>
              <a:t>At least 29 days before the 471 window closes</a:t>
            </a:r>
          </a:p>
          <a:p>
            <a:pPr lvl="1"/>
            <a:r>
              <a:rPr lang="en-US" dirty="0"/>
              <a:t>Suggest by Halloween or early-mid November</a:t>
            </a:r>
          </a:p>
          <a:p>
            <a:pPr lvl="1"/>
            <a:r>
              <a:rPr lang="en-US" dirty="0"/>
              <a:t>Don’t know 471 dates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73CDD-BAD3-4F7D-ADC4-9FA593FB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2609E-E302-44B1-9153-630A52809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835" y="1600200"/>
            <a:ext cx="7464330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38311-3B8C-4771-B105-723AAC7CC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667000"/>
            <a:ext cx="7772400" cy="2152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2EF32-F523-4376-8693-2CF1978B1CA1}"/>
              </a:ext>
            </a:extLst>
          </p:cNvPr>
          <p:cNvSpPr txBox="1"/>
          <p:nvPr/>
        </p:nvSpPr>
        <p:spPr>
          <a:xfrm>
            <a:off x="685800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is the main contact person?</a:t>
            </a:r>
          </a:p>
        </p:txBody>
      </p:sp>
    </p:spTree>
    <p:extLst>
      <p:ext uri="{BB962C8B-B14F-4D97-AF65-F5344CB8AC3E}">
        <p14:creationId xmlns:p14="http://schemas.microsoft.com/office/powerpoint/2010/main" val="321207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Requests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5EB98-E4AB-4094-96B4-0C1E78F32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 470: 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1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B96C8-E229-4F51-8F2F-99441CF2A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1758156"/>
            <a:ext cx="8172450" cy="4210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D6840-8F2D-4295-AB4B-DD76BFC9E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1962944"/>
            <a:ext cx="7734300" cy="38004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7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7A7A5-4F30-4050-BE86-A40F9F4BC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828800"/>
            <a:ext cx="8058150" cy="3381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02B37-0F46-4C4B-A66B-C46B10DB126D}"/>
              </a:ext>
            </a:extLst>
          </p:cNvPr>
          <p:cNvSpPr txBox="1"/>
          <p:nvPr/>
        </p:nvSpPr>
        <p:spPr>
          <a:xfrm>
            <a:off x="1371600" y="5367764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other words, you will assign the RFP documents to appropriate service requests.</a:t>
            </a:r>
          </a:p>
        </p:txBody>
      </p:sp>
    </p:spTree>
    <p:extLst>
      <p:ext uri="{BB962C8B-B14F-4D97-AF65-F5344CB8AC3E}">
        <p14:creationId xmlns:p14="http://schemas.microsoft.com/office/powerpoint/2010/main" val="281102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BEDF1-91A7-47C1-9A81-32C2ED918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23" y="1752600"/>
            <a:ext cx="8096250" cy="3781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0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470 &amp; RFP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B731D-5F9A-45DB-A84A-49C6548B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applicants seeking the following services MUST issue an RFP: </a:t>
            </a:r>
          </a:p>
          <a:p>
            <a:pPr lvl="1"/>
            <a:r>
              <a:rPr lang="en-US" dirty="0"/>
              <a:t>Leased Dark Fiber</a:t>
            </a:r>
          </a:p>
          <a:p>
            <a:pPr lvl="1"/>
            <a:r>
              <a:rPr lang="en-US" dirty="0"/>
              <a:t>Self-Provisioned Fiber</a:t>
            </a:r>
          </a:p>
          <a:p>
            <a:pPr lvl="1"/>
            <a:r>
              <a:rPr lang="en-US" dirty="0"/>
              <a:t>C1 Network Equipment</a:t>
            </a:r>
          </a:p>
          <a:p>
            <a:pPr lvl="1"/>
            <a:r>
              <a:rPr lang="en-US" dirty="0"/>
              <a:t>Maintenance and Operation of Leased Dark or Self-Provisioned Fiber</a:t>
            </a:r>
          </a:p>
          <a:p>
            <a:r>
              <a:rPr lang="en-US" dirty="0"/>
              <a:t>All RFPs and related documents must be uploaded with the 470, cannot just provide a link</a:t>
            </a:r>
          </a:p>
          <a:p>
            <a:r>
              <a:rPr lang="en-US" dirty="0"/>
              <a:t>All subsequent material provided to vendors must be uploaded to the RFP/470 in EPC</a:t>
            </a:r>
          </a:p>
          <a:p>
            <a:r>
              <a:rPr lang="en-US" dirty="0"/>
              <a:t>28-day clock must be restarted if material changes are made to the RFP, “Cardinal Changes”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44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42D054-29E4-4D60-8BF1-3FE100A69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13400"/>
            <a:ext cx="7180087" cy="46127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50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3D1107-BC8A-460E-9F4B-4E7D67284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667669"/>
            <a:ext cx="8001000" cy="43910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0AFB6-D719-46D7-AD65-F3453D32103B}"/>
              </a:ext>
            </a:extLst>
          </p:cNvPr>
          <p:cNvSpPr/>
          <p:nvPr/>
        </p:nvSpPr>
        <p:spPr>
          <a:xfrm>
            <a:off x="7848600" y="1524000"/>
            <a:ext cx="723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D23B-B514-4A52-8E9F-D6401D83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470?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C765-559E-4CCE-9FFD-D12863167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Online form to notify vendors of services and equipment for which you are seeking proposals</a:t>
            </a:r>
          </a:p>
          <a:p>
            <a:r>
              <a:rPr lang="en-US" dirty="0"/>
              <a:t>All equipment/services for which you will seek funding on the Form 471 must have been posted on a Form 470</a:t>
            </a:r>
          </a:p>
          <a:p>
            <a:r>
              <a:rPr lang="en-US" dirty="0"/>
              <a:t>You are NOT obligated to purchase any service/equipment listed on Form 470, may cancel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73CDD-BAD3-4F7D-ADC4-9FA593FB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56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0D32C4-EB67-4F37-BAD0-38F795E02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5" y="2453481"/>
            <a:ext cx="7981950" cy="281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52D18-7FC5-45A9-8D10-D56F18A46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36" y="1600200"/>
            <a:ext cx="7454527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61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CC71AF-CFF5-4348-86B6-13C2F655A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2" y="2143919"/>
            <a:ext cx="7915275" cy="3438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B0732-1C99-4517-B097-0BD3275BE6C6}"/>
              </a:ext>
            </a:extLst>
          </p:cNvPr>
          <p:cNvSpPr/>
          <p:nvPr/>
        </p:nvSpPr>
        <p:spPr>
          <a:xfrm>
            <a:off x="3581400" y="1981200"/>
            <a:ext cx="457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3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F9CADE-04B4-456F-A8FD-496175CE2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893" y="1600200"/>
            <a:ext cx="751021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EB5BB-B785-47B5-AC00-F66EAAD80320}"/>
              </a:ext>
            </a:extLst>
          </p:cNvPr>
          <p:cNvSpPr/>
          <p:nvPr/>
        </p:nvSpPr>
        <p:spPr>
          <a:xfrm>
            <a:off x="7772400" y="5867400"/>
            <a:ext cx="381000" cy="25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0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 Drop Down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B1957A-F9E6-4AC2-BE39-79320BF1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497" y="1600200"/>
            <a:ext cx="6653005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84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B731D-5F9A-45DB-A84A-49C6548B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New Bundled Internet Requirement</a:t>
            </a:r>
          </a:p>
          <a:p>
            <a:r>
              <a:rPr lang="en-US" dirty="0"/>
              <a:t>Beginning in FY 2018, if you are seeking Internet with Fiber Transport, you must include 2 service requests: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Internet Access and Transport Bundled, </a:t>
            </a:r>
            <a:r>
              <a:rPr lang="en-US" b="1" u="sng" dirty="0">
                <a:solidFill>
                  <a:srgbClr val="FF0000"/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Leased Lit Fiber</a:t>
            </a:r>
          </a:p>
          <a:p>
            <a:r>
              <a:rPr lang="en-US" dirty="0"/>
              <a:t>Then explain in the narrative section that you are not seeking a Lit Fiber WAN, but instead are simply seeking Internet Access that is delivered via Fiber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91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Leased Lit Fiber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3D871C-30EA-447F-8901-16671E550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824831"/>
            <a:ext cx="8096250" cy="4076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4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Provisioned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D8C8B8-69B6-425B-956F-A3AD05A88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894" y="1600200"/>
            <a:ext cx="7570211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E4095-21D8-403E-9AEF-B61807270984}"/>
              </a:ext>
            </a:extLst>
          </p:cNvPr>
          <p:cNvSpPr/>
          <p:nvPr/>
        </p:nvSpPr>
        <p:spPr>
          <a:xfrm>
            <a:off x="7772400" y="57912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0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Leased Dark/Leased Lit Fiber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6DEE7-A216-4E3E-BCC7-59734894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13" y="1600200"/>
            <a:ext cx="7704574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6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Internet w/ Transport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B99EE5-79E2-4D94-B225-47DAD0502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" y="2082006"/>
            <a:ext cx="7867650" cy="3562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3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BEF9-BAE0-454D-8399-C8F4ECBD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470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BFD2-D98D-48B7-9A67-6458372E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Cannot be manufacturer-specific</a:t>
            </a:r>
          </a:p>
          <a:p>
            <a:pPr lvl="1"/>
            <a:r>
              <a:rPr lang="en-US" dirty="0"/>
              <a:t>Can list preferred manufacturer, but must include the words, “or equivalent” </a:t>
            </a:r>
          </a:p>
          <a:p>
            <a:pPr lvl="1"/>
            <a:r>
              <a:rPr lang="en-US" dirty="0"/>
              <a:t>Can require equivalent bids must be “compatible with district’s existing [???] equipment”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2AC48-4BF1-49E5-BC56-B7515419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9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Only, No ISP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BACD0-C907-4A80-B931-24D28191B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2286794"/>
            <a:ext cx="7848600" cy="31527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11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20E312-5712-491B-96C3-BAF6B1616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43856"/>
            <a:ext cx="8077200" cy="4438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77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FBCD8C-7CDD-4A81-BDEF-7BFB0EA3E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7" y="1629569"/>
            <a:ext cx="8010525" cy="4467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30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38079-8B42-4D04-A55F-D876B4911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966" y="1600200"/>
            <a:ext cx="7576068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35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C38074-EA06-400D-9078-067507D9A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070" y="1417638"/>
            <a:ext cx="7121859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72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7F4FF-BF77-4A37-B5DD-15415DB6E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2" y="2463006"/>
            <a:ext cx="8029575" cy="2800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Contact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5EB98-E4AB-4094-96B4-0C1E78F32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 470: Part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38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C41BF-AF6E-41A7-8C98-8415ACD0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524000"/>
            <a:ext cx="7981950" cy="4095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A7F01D-72BA-485B-90EE-84F01E7D8F3D}"/>
              </a:ext>
            </a:extLst>
          </p:cNvPr>
          <p:cNvSpPr/>
          <p:nvPr/>
        </p:nvSpPr>
        <p:spPr>
          <a:xfrm>
            <a:off x="3200400" y="3886200"/>
            <a:ext cx="2895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71CDB-14D9-45C4-9E88-813CA7292F55}"/>
              </a:ext>
            </a:extLst>
          </p:cNvPr>
          <p:cNvSpPr/>
          <p:nvPr/>
        </p:nvSpPr>
        <p:spPr>
          <a:xfrm>
            <a:off x="1828800" y="5334000"/>
            <a:ext cx="3200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9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7907C-9C83-41D8-9E34-751F3CCB3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87" y="2139156"/>
            <a:ext cx="8048625" cy="3448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00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D730A2-AD16-4C57-B4B7-1C28B7079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" y="2010569"/>
            <a:ext cx="7867650" cy="3705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4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BEF9-BAE0-454D-8399-C8F4ECBD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BFD2-D98D-48B7-9A67-6458372E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be uploaded with Form 470 at time of filing</a:t>
            </a:r>
          </a:p>
          <a:p>
            <a:r>
              <a:rPr lang="en-US" dirty="0"/>
              <a:t>Addenda also must be uploaded later</a:t>
            </a:r>
          </a:p>
          <a:p>
            <a:r>
              <a:rPr lang="en-US" dirty="0"/>
              <a:t>Not required, except for:</a:t>
            </a:r>
          </a:p>
          <a:p>
            <a:pPr lvl="1"/>
            <a:r>
              <a:rPr lang="en-US" dirty="0"/>
              <a:t>Minimum state bidding threshold requirements</a:t>
            </a:r>
          </a:p>
          <a:p>
            <a:pPr lvl="1"/>
            <a:r>
              <a:rPr lang="en-US" dirty="0"/>
              <a:t>All applicants applying for dark fiber or construction of fiber procurements</a:t>
            </a:r>
          </a:p>
          <a:p>
            <a:r>
              <a:rPr lang="en-US" dirty="0"/>
              <a:t>Vendors cannot provide RFP language or bid lists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2AC48-4BF1-49E5-BC56-B7515419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2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6888A2-36A1-43F8-90DB-DF29F206B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790" y="1600200"/>
            <a:ext cx="7946419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50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CB7A9D-1C1D-4606-8E37-AF7D65A31D9C}"/>
              </a:ext>
            </a:extLst>
          </p:cNvPr>
          <p:cNvCxnSpPr>
            <a:cxnSpLocks/>
          </p:cNvCxnSpPr>
          <p:nvPr/>
        </p:nvCxnSpPr>
        <p:spPr>
          <a:xfrm>
            <a:off x="7777805" y="4610476"/>
            <a:ext cx="0" cy="980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5769F2-FBB3-4D28-B51E-2CABCE78E07D}"/>
              </a:ext>
            </a:extLst>
          </p:cNvPr>
          <p:cNvSpPr txBox="1"/>
          <p:nvPr/>
        </p:nvSpPr>
        <p:spPr>
          <a:xfrm>
            <a:off x="7777805" y="45468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Click Save &amp; Continue when done</a:t>
            </a:r>
          </a:p>
        </p:txBody>
      </p:sp>
    </p:spTree>
    <p:extLst>
      <p:ext uri="{BB962C8B-B14F-4D97-AF65-F5344CB8AC3E}">
        <p14:creationId xmlns:p14="http://schemas.microsoft.com/office/powerpoint/2010/main" val="197844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Procurement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5EB98-E4AB-4094-96B4-0C1E78F32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 470: Part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06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897E89-3A19-464F-984C-06CDD92DB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87" y="1653381"/>
            <a:ext cx="8048625" cy="4419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94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B731D-5F9A-45DB-A84A-49C6548B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Always select YES!</a:t>
            </a:r>
          </a:p>
          <a:p>
            <a:r>
              <a:rPr lang="en-US" dirty="0"/>
              <a:t>Then use the narrative box to provide additional requirements/instructions to vendors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All bids must be submitted to ?? person by ?? date in ?? format</a:t>
            </a:r>
          </a:p>
          <a:p>
            <a:pPr lvl="1"/>
            <a:r>
              <a:rPr lang="en-US" dirty="0"/>
              <a:t>Vendor must provide discounted bills</a:t>
            </a:r>
          </a:p>
          <a:p>
            <a:pPr lvl="1"/>
            <a:r>
              <a:rPr lang="en-US" dirty="0"/>
              <a:t>Vendor must submit 3 references of district officials where identical services were provided within last 2 years</a:t>
            </a:r>
          </a:p>
          <a:p>
            <a:pPr lvl="1"/>
            <a:r>
              <a:rPr lang="en-US" dirty="0"/>
              <a:t>Vendors must attend pre-bid meeting on ?? date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47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Reviewing Your 470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5EB98-E4AB-4094-96B4-0C1E78F32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 470: Part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3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375C3-6AEA-4FF6-BF33-23573D23F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2362994"/>
            <a:ext cx="7943850" cy="152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72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288F5B-CE76-487E-95E9-1FDA5A8E7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" y="1829594"/>
            <a:ext cx="8020050" cy="40671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54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12F79-FCC8-4A43-9811-D78963E9E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2086769"/>
            <a:ext cx="8058150" cy="35528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50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B7797-5463-4B83-8167-F0AC8DFB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719" y="1600200"/>
            <a:ext cx="6608561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619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CB0704-3811-4E7D-858A-A73DD7C0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981200"/>
            <a:ext cx="8058150" cy="3133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D1AA-1B4B-422E-8D39-5864BE29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file…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70C48-7A16-49E0-8853-D96FE6C5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EPC user name and password</a:t>
            </a:r>
          </a:p>
          <a:p>
            <a:r>
              <a:rPr lang="en-US" dirty="0"/>
              <a:t>Check entities on landing page…all there?</a:t>
            </a:r>
          </a:p>
          <a:p>
            <a:r>
              <a:rPr lang="en-US" dirty="0"/>
              <a:t>New entities added/deleted through USAC</a:t>
            </a:r>
          </a:p>
          <a:p>
            <a:r>
              <a:rPr lang="en-US" dirty="0"/>
              <a:t>List of needs/services ready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Formal RFP ready (if using)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E137E-1209-42BD-8819-35E3EBAB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586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F862BB-0915-4DA4-9872-C61191722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199" y="1600200"/>
            <a:ext cx="7671601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981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0BC82-81A4-464F-A1C8-96C3A5FBE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2" y="1658144"/>
            <a:ext cx="7800975" cy="4410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2B392-3E80-4816-9895-C9564EFADB2B}"/>
              </a:ext>
            </a:extLst>
          </p:cNvPr>
          <p:cNvSpPr/>
          <p:nvPr/>
        </p:nvSpPr>
        <p:spPr>
          <a:xfrm>
            <a:off x="2895600" y="5973075"/>
            <a:ext cx="3886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63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my Form 470?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B3A7E-4A65-45D2-840B-FE2B27A4E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 to EPC Landing page</a:t>
            </a:r>
          </a:p>
          <a:p>
            <a:r>
              <a:rPr lang="en-US" dirty="0"/>
              <a:t>Scroll down to bottom</a:t>
            </a:r>
          </a:p>
          <a:p>
            <a:r>
              <a:rPr lang="en-US" dirty="0"/>
              <a:t>Select Form 470</a:t>
            </a:r>
          </a:p>
          <a:p>
            <a:r>
              <a:rPr lang="en-US" dirty="0"/>
              <a:t>Select funding year</a:t>
            </a:r>
          </a:p>
          <a:p>
            <a:r>
              <a:rPr lang="en-US" dirty="0"/>
              <a:t>Select 470 number</a:t>
            </a:r>
          </a:p>
          <a:p>
            <a:r>
              <a:rPr lang="en-US" dirty="0"/>
              <a:t>Selected “generated documents” from summary  page</a:t>
            </a:r>
          </a:p>
          <a:p>
            <a:r>
              <a:rPr lang="en-US" dirty="0"/>
              <a:t>Click on “original version”, will open in </a:t>
            </a:r>
            <a:r>
              <a:rPr lang="en-US"/>
              <a:t>PDF format</a:t>
            </a:r>
          </a:p>
        </p:txBody>
      </p:sp>
    </p:spTree>
    <p:extLst>
      <p:ext uri="{BB962C8B-B14F-4D97-AF65-F5344CB8AC3E}">
        <p14:creationId xmlns:p14="http://schemas.microsoft.com/office/powerpoint/2010/main" val="2457649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16C8E-52D5-43DE-83F0-86C6563F418D}"/>
              </a:ext>
            </a:extLst>
          </p:cNvPr>
          <p:cNvSpPr/>
          <p:nvPr/>
        </p:nvSpPr>
        <p:spPr>
          <a:xfrm>
            <a:off x="2743200" y="1752600"/>
            <a:ext cx="3657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PRINT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PRINT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PRINT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PRINT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394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Special Notes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0C668-5851-420A-A963-523501383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e-mails and portal notifications for inquiries!</a:t>
            </a:r>
          </a:p>
          <a:p>
            <a:r>
              <a:rPr lang="en-US" dirty="0"/>
              <a:t>Respond immediately!</a:t>
            </a:r>
          </a:p>
          <a:p>
            <a:r>
              <a:rPr lang="en-US" dirty="0"/>
              <a:t>Do not provide information to individual vendors, all vendors should receive same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30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Filing the FCC Form 470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600450"/>
            <a:ext cx="8229600" cy="203835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err="1"/>
              <a:t>Jeannene</a:t>
            </a:r>
            <a:r>
              <a:rPr lang="en-US" dirty="0"/>
              <a:t> Hurley </a:t>
            </a:r>
            <a:r>
              <a:rPr lang="en-US" dirty="0">
                <a:hlinkClick r:id="rId2"/>
              </a:rPr>
              <a:t>jeannene.hurley@dpi.nc.gov</a:t>
            </a:r>
            <a:r>
              <a:rPr lang="en-US" dirty="0"/>
              <a:t>  [252-624-9878]</a:t>
            </a:r>
          </a:p>
          <a:p>
            <a:r>
              <a:rPr lang="en-US" dirty="0"/>
              <a:t>Rebecca Martin </a:t>
            </a:r>
            <a:r>
              <a:rPr lang="en-US" dirty="0">
                <a:hlinkClick r:id="rId3"/>
              </a:rPr>
              <a:t>rebecca.martin@dpi.nc.gov</a:t>
            </a:r>
            <a:r>
              <a:rPr lang="en-US" dirty="0"/>
              <a:t>  [303-304-4261]</a:t>
            </a:r>
          </a:p>
          <a:p>
            <a:r>
              <a:rPr lang="en-US" dirty="0"/>
              <a:t>Roxie Miller </a:t>
            </a:r>
            <a:r>
              <a:rPr lang="en-US" dirty="0">
                <a:hlinkClick r:id="rId4"/>
              </a:rPr>
              <a:t>roxie.miller@dpi.nc.gov</a:t>
            </a:r>
            <a:r>
              <a:rPr lang="en-US" dirty="0"/>
              <a:t>  [980-285-3551]</a:t>
            </a:r>
          </a:p>
          <a:p>
            <a:r>
              <a:rPr lang="en-US" dirty="0"/>
              <a:t>Mike Ramsey </a:t>
            </a:r>
            <a:r>
              <a:rPr lang="en-US" dirty="0">
                <a:hlinkClick r:id="rId5"/>
              </a:rPr>
              <a:t>michael.ramsey@dpi.nc.gov</a:t>
            </a:r>
            <a:r>
              <a:rPr lang="en-US" dirty="0"/>
              <a:t> [828-278-9770]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5B07-53DD-4858-BB16-BD0D85BC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CE5D-8E20-4A24-ACD0-6852E745D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EPC (USAC portal)</a:t>
            </a:r>
          </a:p>
          <a:p>
            <a:pPr lvl="1"/>
            <a:r>
              <a:rPr lang="en-US" dirty="0"/>
              <a:t>portal.usac.org</a:t>
            </a:r>
          </a:p>
          <a:p>
            <a:r>
              <a:rPr lang="en-US" dirty="0"/>
              <a:t>Should have user ID and password from USAC before you 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6BBE4-2C84-49E7-AED8-5400DF2D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1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5B07-53DD-4858-BB16-BD0D85BC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do I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CE5D-8E20-4A24-ACD0-6852E745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/>
              <a:t>Category 1 and Category 2 can be filed on the same 470, but not a requirement </a:t>
            </a:r>
          </a:p>
          <a:p>
            <a:r>
              <a:rPr lang="en-US" dirty="0"/>
              <a:t>C1 and C2 requests </a:t>
            </a:r>
            <a:r>
              <a:rPr lang="en-US" i="1" dirty="0">
                <a:solidFill>
                  <a:srgbClr val="FF0000"/>
                </a:solidFill>
              </a:rPr>
              <a:t>must</a:t>
            </a:r>
            <a:r>
              <a:rPr lang="en-US" dirty="0"/>
              <a:t> be on different 471s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6BBE4-2C84-49E7-AED8-5400DF2D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0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FA9-7253-477A-8284-0F8D9944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a Form 470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AED53-850D-4969-B4A2-CCBE99F37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" y="1862931"/>
            <a:ext cx="8020050" cy="4000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0B374-1D94-477D-AB97-B1B4C59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29077</TotalTime>
  <Words>996</Words>
  <Application>Microsoft Office PowerPoint</Application>
  <PresentationFormat>On-screen Show (4:3)</PresentationFormat>
  <Paragraphs>215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ヒラギノ角ゴ Pro W3</vt:lpstr>
      <vt:lpstr>Office Theme</vt:lpstr>
      <vt:lpstr>Filing the FCC Form 470</vt:lpstr>
      <vt:lpstr>When to file?</vt:lpstr>
      <vt:lpstr>Purpose of 470?</vt:lpstr>
      <vt:lpstr>470 Requirements</vt:lpstr>
      <vt:lpstr>RFP Notes</vt:lpstr>
      <vt:lpstr>Before you file…</vt:lpstr>
      <vt:lpstr>Where do I file?</vt:lpstr>
      <vt:lpstr>How many do I file?</vt:lpstr>
      <vt:lpstr>Filing a Form 470</vt:lpstr>
      <vt:lpstr>Filing a Form 470</vt:lpstr>
      <vt:lpstr>Filing a Form 470</vt:lpstr>
      <vt:lpstr>Filing a Form 470</vt:lpstr>
      <vt:lpstr>Filing a Form 470</vt:lpstr>
      <vt:lpstr>Filing a Form 470</vt:lpstr>
      <vt:lpstr>Filing a Form 470</vt:lpstr>
      <vt:lpstr>Filing a Form 470</vt:lpstr>
      <vt:lpstr>Basic Information</vt:lpstr>
      <vt:lpstr>Filing a Form 470</vt:lpstr>
      <vt:lpstr>Filing a Form 470</vt:lpstr>
      <vt:lpstr>Filing a Form 470</vt:lpstr>
      <vt:lpstr>Filing a Form 470</vt:lpstr>
      <vt:lpstr>Service Requests</vt:lpstr>
      <vt:lpstr>Filing a Form 470</vt:lpstr>
      <vt:lpstr>Filing a Form 470</vt:lpstr>
      <vt:lpstr>Filing a Form 470</vt:lpstr>
      <vt:lpstr>Filing a Form 470</vt:lpstr>
      <vt:lpstr>470 &amp; RFP Requirements</vt:lpstr>
      <vt:lpstr>Filing a Form 470</vt:lpstr>
      <vt:lpstr>Filing a Form 470</vt:lpstr>
      <vt:lpstr>Filing a Form 470</vt:lpstr>
      <vt:lpstr>Filing a Form 470</vt:lpstr>
      <vt:lpstr>Filing a Form 470</vt:lpstr>
      <vt:lpstr>Filing a Form 470</vt:lpstr>
      <vt:lpstr>Category 1 Drop Down</vt:lpstr>
      <vt:lpstr>Filing a Form 470</vt:lpstr>
      <vt:lpstr>Leased Lit Fiber</vt:lpstr>
      <vt:lpstr>Self Provisioned Network</vt:lpstr>
      <vt:lpstr>Leased Dark/Leased Lit Fiber</vt:lpstr>
      <vt:lpstr>Internet w/ Transport</vt:lpstr>
      <vt:lpstr>Transport Only, No ISP</vt:lpstr>
      <vt:lpstr>Filing a Form 470</vt:lpstr>
      <vt:lpstr>Filing a Form 470</vt:lpstr>
      <vt:lpstr>Filing a Form 470</vt:lpstr>
      <vt:lpstr>Filing a Form 470</vt:lpstr>
      <vt:lpstr>Filing a Form 470</vt:lpstr>
      <vt:lpstr>Technical Contact Information</vt:lpstr>
      <vt:lpstr>Filing a Form 470</vt:lpstr>
      <vt:lpstr>Filing a Form 470</vt:lpstr>
      <vt:lpstr>Filing a Form 470</vt:lpstr>
      <vt:lpstr>Filing a Form 470</vt:lpstr>
      <vt:lpstr>Procurement Information</vt:lpstr>
      <vt:lpstr>Filing a Form 470</vt:lpstr>
      <vt:lpstr>Filing a Form 470</vt:lpstr>
      <vt:lpstr>Reviewing Your 470</vt:lpstr>
      <vt:lpstr>Filing a Form 470</vt:lpstr>
      <vt:lpstr>Filing a Form 470</vt:lpstr>
      <vt:lpstr>Filing a Form 470</vt:lpstr>
      <vt:lpstr>Filing a Form 470</vt:lpstr>
      <vt:lpstr>Filing a Form 470</vt:lpstr>
      <vt:lpstr>Filing a Form 470</vt:lpstr>
      <vt:lpstr>Filing a Form 470</vt:lpstr>
      <vt:lpstr>Where is my Form 470?</vt:lpstr>
      <vt:lpstr>Filing a Form 470</vt:lpstr>
      <vt:lpstr>Special Notes</vt:lpstr>
      <vt:lpstr>Filing the FCC Form 470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Roxie Miller</cp:lastModifiedBy>
  <cp:revision>231</cp:revision>
  <dcterms:created xsi:type="dcterms:W3CDTF">2007-08-22T19:30:24Z</dcterms:created>
  <dcterms:modified xsi:type="dcterms:W3CDTF">2017-11-13T20:01:40Z</dcterms:modified>
</cp:coreProperties>
</file>