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9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03" r:id="rId10"/>
    <p:sldId id="300" r:id="rId11"/>
    <p:sldId id="313" r:id="rId12"/>
    <p:sldId id="297" r:id="rId13"/>
    <p:sldId id="298" r:id="rId14"/>
    <p:sldId id="305" r:id="rId15"/>
    <p:sldId id="30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853" autoAdjust="0"/>
  </p:normalViewPr>
  <p:slideViewPr>
    <p:cSldViewPr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8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27F2A-08F0-4366-9A57-0EB3D38B607B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663C-FA98-49DE-9807-8F06265A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9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7FBC3-EBD2-4D7D-8710-E91A6644F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16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7590-9E98-F64E-83C4-6CD484911781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7A7C-3570-4203-89F8-B5F1A769E4F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3E80-1E8A-6447-9F70-1B4DF32F2367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A454-3A94-43BC-829F-969C4DBCD63E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428A-9ABC-F242-B75F-9B1B79A778C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0F4C-AA9D-4C3C-8CB0-0F69A7168FE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72EA-545F-8C46-A901-E082722E22D8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4DB4-0820-9146-8C8B-A367DFB2535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CDD-0198-4513-808A-B292E7E9CAB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E87B-8321-174D-9515-C244475FA78A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D9DE-6173-4429-8113-4364E57E751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7931-FA57-284B-B8EE-007166427180}" type="datetime1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7A59-982B-405B-82B8-68E5FD6E3DBA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ECF6-2C6C-9D41-B52B-4EFC62894678}" type="datetime1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297-ECF7-42B2-93FE-FBF3A1A8BAA6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1C24-CEF0-F747-AF9A-8CDD9EFAF951}" type="datetime1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C516-479E-49FA-BB38-897CB2A4DFB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832D-DF73-464B-BF7D-E4AA4D789F4C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CD7-1BC7-4DF8-9760-3C3420146C6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14EF-E480-9F44-AF6E-AAFEB6152875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05CC-D61E-4E9F-9790-1980B0C430D4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DF96-CCC9-544C-8D39-BA086426D778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50C3-AEE7-4176-96FF-968DCFC74A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ersalservice.org/sl/applicants/step02/default.aspx" TargetMode="External"/><Relationship Id="rId2" Type="http://schemas.openxmlformats.org/officeDocument/2006/relationships/hyperlink" Target="https://www.fcc.gov/document/wcb-releases-eligible-services-list-e-rate-funding-year-201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VDQbFvjkgZ3EqcCBbpQY6mzCV4F8_oNh4P5QjqjlL_I/edi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Charter Schools and E-Rate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 err="1"/>
              <a:t>Jeannene</a:t>
            </a:r>
            <a:r>
              <a:rPr lang="en-US" dirty="0"/>
              <a:t> Hurley 252-624-9878</a:t>
            </a:r>
          </a:p>
          <a:p>
            <a:r>
              <a:rPr lang="en-US" dirty="0"/>
              <a:t>Rebecca Martin 303-304-4261</a:t>
            </a:r>
          </a:p>
          <a:p>
            <a:r>
              <a:rPr lang="en-US" dirty="0"/>
              <a:t>Roxie Miller 980-285-3551</a:t>
            </a:r>
          </a:p>
          <a:p>
            <a:r>
              <a:rPr lang="en-US" dirty="0"/>
              <a:t>Mike Ramsey 828-278-9770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67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267199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Eligible Services List for 2018 </a:t>
            </a:r>
            <a:r>
              <a:rPr lang="en-US" sz="2400" dirty="0">
                <a:hlinkClick r:id="rId2"/>
              </a:rPr>
              <a:t>https://www.fcc.gov/document/wcb-releases-eligible-services-list-e-rate-funding-year-2018</a:t>
            </a:r>
            <a:endParaRPr lang="en-US" sz="2400" dirty="0"/>
          </a:p>
          <a:p>
            <a:pPr marL="0" lvl="0" indent="0" algn="ctr"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Selecting a Service Provider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dirty="0">
                <a:hlinkClick r:id="rId3"/>
              </a:rPr>
              <a:t>http://www.universalservice.org/sl/applicants/step02/default.aspx</a:t>
            </a:r>
            <a:endParaRPr lang="en-US" sz="2400" dirty="0"/>
          </a:p>
          <a:p>
            <a:pPr marL="0" lvl="0" indent="0" algn="ctr">
              <a:spcBef>
                <a:spcPts val="0"/>
              </a:spcBef>
              <a:buNone/>
            </a:pPr>
            <a:endParaRPr lang="en-US" sz="24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E-Rate Handbook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hlinkClick r:id="rId4"/>
              </a:rPr>
              <a:t>https://docs.google.com/document/d/1VDQbFvjkgZ3EqcCBbpQY6mzCV4F8_oNh4P5QjqjlL_I/edit</a:t>
            </a:r>
            <a:endParaRPr lang="en-US" sz="2400" dirty="0"/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8C74A5-0EB7-4043-8592-6998E5D92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F8443-C179-4134-B98B-1D0F4E43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3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Form 470’s NOW!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needs for FY 2018-2019 </a:t>
            </a:r>
          </a:p>
          <a:p>
            <a:pPr lvl="1"/>
            <a:r>
              <a:rPr lang="en-US" dirty="0"/>
              <a:t>Use Eligible Services List as a guide (ESL)</a:t>
            </a:r>
          </a:p>
          <a:p>
            <a:r>
              <a:rPr lang="en-US" dirty="0"/>
              <a:t>Prepare Request for Proposal (RFP) (if needed)</a:t>
            </a:r>
          </a:p>
          <a:p>
            <a:r>
              <a:rPr lang="en-US" dirty="0"/>
              <a:t>File Form 470 </a:t>
            </a:r>
          </a:p>
          <a:p>
            <a:pPr lvl="1"/>
            <a:r>
              <a:rPr lang="en-US" dirty="0"/>
              <a:t>If RFP is being used, it </a:t>
            </a:r>
            <a:r>
              <a:rPr lang="en-US" b="1" u="sng" dirty="0"/>
              <a:t>MUST BE UPLOADED </a:t>
            </a:r>
            <a:r>
              <a:rPr lang="en-US" dirty="0"/>
              <a:t>with Form 470</a:t>
            </a:r>
          </a:p>
          <a:p>
            <a:r>
              <a:rPr lang="en-US" dirty="0"/>
              <a:t>A minimum of 28 days is required before opening and evaluating bids begins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5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Bids Are Received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/>
              <a:t>Preparing for Vendor Selection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Evaluate bid responses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/>
              <a:t>Use matrix with price being primary weighted factor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/>
              <a:t>Document each bid response according to your organization’s policies / procedures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/>
              <a:t>Document the date meeting is held, ensuring a minimum of 28 days has elapsed after Form 470 was posted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/>
              <a:t>Document meeting attendees and any minutes of the meeting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Present the proposals to the Board (if needed)	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Sign contracts – pay attention to the DATES!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Calculate discount (with school nutrition)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Prepare to file FORM 471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58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2017 -REMINDER </a:t>
            </a:r>
            <a:r>
              <a:rPr lang="en-US" sz="2200" dirty="0"/>
              <a:t>Generate your FCDL/486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are sending data on awards every week to NCDPI finance so it should be a relatively quick turnaround.  We have "net 30" payment terms on our contracts, so you could </a:t>
            </a:r>
          </a:p>
          <a:p>
            <a:pPr lvl="1"/>
            <a:r>
              <a:rPr lang="en-US" dirty="0"/>
              <a:t>Generate your FCDL and PRINT</a:t>
            </a:r>
          </a:p>
          <a:p>
            <a:pPr lvl="1"/>
            <a:r>
              <a:rPr lang="en-US" dirty="0"/>
              <a:t>File the 486</a:t>
            </a:r>
          </a:p>
          <a:p>
            <a:pPr lvl="1"/>
            <a:r>
              <a:rPr lang="en-US" dirty="0"/>
              <a:t>Create and send the PO to your vendor</a:t>
            </a:r>
          </a:p>
          <a:p>
            <a:pPr lvl="1"/>
            <a:r>
              <a:rPr lang="en-US" dirty="0"/>
              <a:t> Get your gear (and or installation scheduled)</a:t>
            </a:r>
          </a:p>
          <a:p>
            <a:pPr lvl="1"/>
            <a:r>
              <a:rPr lang="en-US" dirty="0"/>
              <a:t> Receive PRC money</a:t>
            </a:r>
          </a:p>
          <a:p>
            <a:pPr lvl="1"/>
            <a:r>
              <a:rPr lang="en-US" dirty="0"/>
              <a:t>Pay your vendor their “non-discounted” money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2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Reminder </a:t>
            </a:r>
            <a:r>
              <a:rPr lang="en-US" sz="3200" dirty="0"/>
              <a:t>EPC, PIA and PQA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all questions in EPC as quickly as possible</a:t>
            </a:r>
          </a:p>
          <a:p>
            <a:r>
              <a:rPr lang="en-US" dirty="0"/>
              <a:t>Contact your Regional E-rate Specialist for issues:</a:t>
            </a:r>
          </a:p>
          <a:p>
            <a:pPr lvl="1"/>
            <a:r>
              <a:rPr lang="en-US" dirty="0"/>
              <a:t>With your PIA or PQA reviewer </a:t>
            </a:r>
          </a:p>
          <a:p>
            <a:pPr lvl="1"/>
            <a:r>
              <a:rPr lang="en-US" dirty="0"/>
              <a:t>Submitting responses in EPC</a:t>
            </a:r>
          </a:p>
          <a:p>
            <a:pPr lvl="1"/>
            <a:r>
              <a:rPr lang="en-US" dirty="0"/>
              <a:t>Adding your CFO in the portal, filing 498 or uploading bank verification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15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9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73CDD-BAD3-4F7D-ADC4-9FA593FB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erate">
            <a:extLst>
              <a:ext uri="{FF2B5EF4-FFF2-40B4-BE49-F238E27FC236}">
                <a16:creationId xmlns:a16="http://schemas.microsoft.com/office/drawing/2014/main" id="{BE1444C4-1683-48AF-B61C-F89A7964A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1219200"/>
            <a:ext cx="5722937" cy="494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05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F551-BAAF-486E-A657-ED444A7A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0CC7-BA1B-41DC-ACEF-851267597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as part of the Telecommunications Act of 1996</a:t>
            </a:r>
          </a:p>
          <a:p>
            <a:r>
              <a:rPr lang="en-US" dirty="0"/>
              <a:t>Funding generated through the Universal Service Fund</a:t>
            </a:r>
          </a:p>
          <a:p>
            <a:r>
              <a:rPr lang="en-US" dirty="0"/>
              <a:t>$3.9 billion annual budget</a:t>
            </a:r>
          </a:p>
          <a:p>
            <a:r>
              <a:rPr lang="en-US" dirty="0"/>
              <a:t>All schools and libraries eligible to participate</a:t>
            </a:r>
          </a:p>
          <a:p>
            <a:r>
              <a:rPr lang="en-US" dirty="0"/>
              <a:t>Two categories of service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1E55F-048F-4489-9734-F646D5CB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15832-895F-4A3D-8218-ADF81200F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37F9F-D98F-4E39-AB14-E8F46CCA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Access</a:t>
            </a:r>
          </a:p>
          <a:p>
            <a:r>
              <a:rPr lang="en-US" dirty="0"/>
              <a:t>Data Transmission</a:t>
            </a:r>
          </a:p>
          <a:p>
            <a:r>
              <a:rPr lang="en-US" dirty="0"/>
              <a:t>Voice (90% schools only)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AC039-76B1-423F-9C5C-577A88F1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F0A5F1-195C-4042-8D0B-F77B1A7C4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482838"/>
            <a:ext cx="3467100" cy="229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13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499CF-8101-4D51-9898-53DA7C819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1A509-1431-4667-AD03-D5DE2D051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Internal Connections</a:t>
            </a:r>
          </a:p>
          <a:p>
            <a:pPr lvl="1"/>
            <a:r>
              <a:rPr lang="en-US" sz="2400" dirty="0"/>
              <a:t>Access Points</a:t>
            </a:r>
          </a:p>
          <a:p>
            <a:pPr lvl="1"/>
            <a:r>
              <a:rPr lang="en-US" sz="2400" dirty="0"/>
              <a:t>Routers</a:t>
            </a:r>
          </a:p>
          <a:p>
            <a:pPr lvl="1"/>
            <a:r>
              <a:rPr lang="en-US" sz="2400" dirty="0"/>
              <a:t>Switches</a:t>
            </a:r>
          </a:p>
          <a:p>
            <a:pPr lvl="1"/>
            <a:r>
              <a:rPr lang="en-US" sz="2400" dirty="0"/>
              <a:t>Cabling</a:t>
            </a:r>
          </a:p>
          <a:p>
            <a:pPr lvl="1"/>
            <a:r>
              <a:rPr lang="en-US" sz="2400" dirty="0"/>
              <a:t>Racks</a:t>
            </a:r>
          </a:p>
          <a:p>
            <a:pPr lvl="1"/>
            <a:r>
              <a:rPr lang="en-US" sz="2400" dirty="0"/>
              <a:t>UPS</a:t>
            </a:r>
          </a:p>
          <a:p>
            <a:r>
              <a:rPr lang="en-US" dirty="0"/>
              <a:t>Basic Maintenance of Internal Connections</a:t>
            </a:r>
          </a:p>
          <a:p>
            <a:r>
              <a:rPr lang="en-US" dirty="0"/>
              <a:t>Managed Internal Broadband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243BB-7120-4B05-AF3E-05F2A397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72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6BBB2-3593-45B5-878A-AB3EE082C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Matrix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1B486F-1CBE-46B7-BF1C-D8BAD516E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860" y="1676400"/>
            <a:ext cx="8649730" cy="36576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F5796-9338-4E32-9A30-2CBDDA59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8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4A003-92FD-409C-BA00-EEAC0C68C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get funding?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97970-DCF9-4C43-924F-779676CC2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Category 1</a:t>
            </a:r>
          </a:p>
          <a:p>
            <a:pPr lvl="1"/>
            <a:r>
              <a:rPr lang="en-US" dirty="0"/>
              <a:t>Internet </a:t>
            </a:r>
          </a:p>
          <a:p>
            <a:pPr lvl="2"/>
            <a:r>
              <a:rPr lang="en-US" dirty="0"/>
              <a:t>NCREN (state network, free)</a:t>
            </a:r>
          </a:p>
          <a:p>
            <a:pPr lvl="3"/>
            <a:r>
              <a:rPr lang="en-US" dirty="0"/>
              <a:t>Free firewall, content filter</a:t>
            </a:r>
          </a:p>
          <a:p>
            <a:pPr lvl="2"/>
            <a:r>
              <a:rPr lang="en-US" dirty="0"/>
              <a:t>May apply for own Internet</a:t>
            </a:r>
          </a:p>
          <a:p>
            <a:pPr lvl="1"/>
            <a:r>
              <a:rPr lang="en-US" dirty="0"/>
              <a:t>Second connections?</a:t>
            </a:r>
          </a:p>
          <a:p>
            <a:pPr lvl="2"/>
            <a:r>
              <a:rPr lang="en-US" dirty="0"/>
              <a:t>Need to file now!</a:t>
            </a:r>
          </a:p>
          <a:p>
            <a:pPr lvl="2"/>
            <a:r>
              <a:rPr lang="en-US" dirty="0"/>
              <a:t>PRC036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644B0-8DAB-4AA9-AD51-F840C6CD1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144AB6-168A-4883-92EE-EA7474F7E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636" y="4038600"/>
            <a:ext cx="3296805" cy="175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8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E8B5-FEDC-4004-9D47-8BC6F877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get funding?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EECA3-9BA5-4E92-8A1C-4DBA0536D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  <a:p>
            <a:pPr lvl="1"/>
            <a:r>
              <a:rPr lang="en-US" dirty="0"/>
              <a:t>School budget (5 year)</a:t>
            </a:r>
          </a:p>
          <a:p>
            <a:pPr lvl="1"/>
            <a:r>
              <a:rPr lang="en-US" dirty="0"/>
              <a:t>ADM x FCC Multiplier ($153.47)</a:t>
            </a:r>
          </a:p>
          <a:p>
            <a:pPr lvl="1"/>
            <a:r>
              <a:rPr lang="en-US" dirty="0"/>
              <a:t>State contracts/vendors</a:t>
            </a:r>
          </a:p>
          <a:p>
            <a:pPr lvl="1"/>
            <a:r>
              <a:rPr lang="en-US" dirty="0"/>
              <a:t>Forms and process</a:t>
            </a:r>
          </a:p>
          <a:p>
            <a:pPr lvl="1"/>
            <a:r>
              <a:rPr lang="en-US" dirty="0"/>
              <a:t>100% covered by E-Rate and NCDPI</a:t>
            </a:r>
          </a:p>
          <a:p>
            <a:pPr lvl="2"/>
            <a:r>
              <a:rPr lang="en-US" dirty="0"/>
              <a:t>PRC036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9D546-289B-4B4A-BBB9-C44AC2A8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0EEC49-E8B7-4981-BF11-AA83C3C14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4169" y="161629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2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get started….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  <a:p>
            <a:pPr lvl="1"/>
            <a:r>
              <a:rPr lang="en-US" dirty="0"/>
              <a:t>Northeast Region, North Central,	</a:t>
            </a:r>
          </a:p>
          <a:p>
            <a:pPr lvl="2"/>
            <a:r>
              <a:rPr lang="en-US" dirty="0" err="1"/>
              <a:t>Jeannene</a:t>
            </a:r>
            <a:r>
              <a:rPr lang="en-US" dirty="0"/>
              <a:t> Hurley, </a:t>
            </a:r>
            <a:r>
              <a:rPr lang="en-US" dirty="0" err="1"/>
              <a:t>jeannene.hurley@dpi.nc.gov</a:t>
            </a:r>
            <a:endParaRPr lang="en-US" dirty="0"/>
          </a:p>
          <a:p>
            <a:pPr lvl="1"/>
            <a:r>
              <a:rPr lang="en-US" dirty="0"/>
              <a:t>Southeast, </a:t>
            </a:r>
            <a:r>
              <a:rPr lang="en-US" dirty="0" err="1"/>
              <a:t>Sandhills</a:t>
            </a:r>
            <a:r>
              <a:rPr lang="en-US" dirty="0"/>
              <a:t>, Piedmont Triad</a:t>
            </a:r>
          </a:p>
          <a:p>
            <a:pPr lvl="2"/>
            <a:r>
              <a:rPr lang="en-US" dirty="0"/>
              <a:t>Rebecca Martin, </a:t>
            </a:r>
            <a:r>
              <a:rPr lang="en-US" dirty="0" err="1"/>
              <a:t>rebecca.martin@dpi.nc.gov</a:t>
            </a:r>
            <a:endParaRPr lang="en-US" dirty="0"/>
          </a:p>
          <a:p>
            <a:pPr lvl="1"/>
            <a:r>
              <a:rPr lang="en-US" dirty="0"/>
              <a:t>Southwest, Northwest, West</a:t>
            </a:r>
          </a:p>
          <a:p>
            <a:pPr lvl="2"/>
            <a:r>
              <a:rPr lang="en-US" dirty="0"/>
              <a:t>Roxie Miller, </a:t>
            </a:r>
            <a:r>
              <a:rPr lang="en-US" dirty="0" err="1"/>
              <a:t>roxie.miller@dpi.nc.gov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8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28733</TotalTime>
  <Words>449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ヒラギノ角ゴ Pro W3</vt:lpstr>
      <vt:lpstr>Office Theme</vt:lpstr>
      <vt:lpstr>Charter Schools and E-Rate</vt:lpstr>
      <vt:lpstr>PowerPoint Presentation</vt:lpstr>
      <vt:lpstr>What is it?</vt:lpstr>
      <vt:lpstr>Category 1</vt:lpstr>
      <vt:lpstr>Category 2</vt:lpstr>
      <vt:lpstr>Discount Matrix</vt:lpstr>
      <vt:lpstr>How do I get funding?</vt:lpstr>
      <vt:lpstr>How do I get funding?</vt:lpstr>
      <vt:lpstr>To get started….</vt:lpstr>
      <vt:lpstr>LINKS</vt:lpstr>
      <vt:lpstr>REMINDERS</vt:lpstr>
      <vt:lpstr>FILE Form 470’s NOW!</vt:lpstr>
      <vt:lpstr>After Bids Are Received</vt:lpstr>
      <vt:lpstr>2017 -REMINDER Generate your FCDL/486</vt:lpstr>
      <vt:lpstr>2017 Reminder EPC, PIA and PQA</vt:lpstr>
    </vt:vector>
  </TitlesOfParts>
  <Company>Shauna Queen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Queen</dc:creator>
  <cp:lastModifiedBy>Roxie Miller</cp:lastModifiedBy>
  <cp:revision>190</cp:revision>
  <dcterms:created xsi:type="dcterms:W3CDTF">2007-08-22T19:30:24Z</dcterms:created>
  <dcterms:modified xsi:type="dcterms:W3CDTF">2017-10-31T21:10:50Z</dcterms:modified>
</cp:coreProperties>
</file>